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Ubuntu"/>
      <p:regular r:id="rId27"/>
      <p:bold r:id="rId28"/>
      <p:italic r:id="rId29"/>
      <p:boldItalic r:id="rId30"/>
    </p:embeddedFont>
    <p:embeddedFont>
      <p:font typeface="Century Gothic"/>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Ubuntu-bold.fntdata"/><Relationship Id="rId27" Type="http://schemas.openxmlformats.org/officeDocument/2006/relationships/font" Target="fonts/Ubuntu-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Ubuntu-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Gothic-regular.fntdata"/><Relationship Id="rId30" Type="http://schemas.openxmlformats.org/officeDocument/2006/relationships/font" Target="fonts/Ubuntu-boldItalic.fntdata"/><Relationship Id="rId11" Type="http://schemas.openxmlformats.org/officeDocument/2006/relationships/slide" Target="slides/slide6.xml"/><Relationship Id="rId33" Type="http://schemas.openxmlformats.org/officeDocument/2006/relationships/font" Target="fonts/CenturyGothic-italic.fntdata"/><Relationship Id="rId10" Type="http://schemas.openxmlformats.org/officeDocument/2006/relationships/slide" Target="slides/slide5.xml"/><Relationship Id="rId32" Type="http://schemas.openxmlformats.org/officeDocument/2006/relationships/font" Target="fonts/CenturyGothic-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CenturyGothic-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9" name="Google Shape;4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Adam 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7056eb1b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7056eb1b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3522e749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d3522e749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d7056eb1bb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d7056eb1bb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Austin - So here’s some of the labeling and creation of data. Derrick and I divided the work on labeling the values and units used for each image in the dataset. Derrick also worked on converting the images to grayscale and performing a gaussian blur on them which improved it’s accuracy during training.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d59b76d5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d59b76d5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7056eb1bb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d7056eb1bb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Austin - This snippet of code at the top sets up all the information needed to start training the data set. This includes initializing the weights in the model, picking the learning rate, setting the batch size. We set the max iterations to 500 since it seemed good enough for the small dataset we were provided.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second snippet visualizes the programs predictions and shows it’s level of confidence in what the odometer reading is which can be seen in this next slide.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d3d7d9141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d3d7d9141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Austin - As you can see in the bottom right corner, the correct odometer reading is given a 99% accuracy. Because it is greater than all other confidence readings, it predicts that this is the correct odometer reading and uses the OCR to return the reading as 27, 919 miles.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d17cd9241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d17cd9241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d59b76d52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d59b76d52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d59b76d52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d59b76d52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Austin (Pickle) - As we mentioned before we labeled all the data in the images by units used in the display and the value on the odometer. We also pickled this data alongside the normal, grayscale, and blurred images all into one file.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Ed (Testing Set) - Detectron2 had a very easy to implement way of making predictions for our testing set and then visualizing those predictions, the results came out in a COCO format so we were able to extract all the important information, such as </a:t>
            </a:r>
            <a:r>
              <a:rPr lang="en"/>
              <a:t>bounding</a:t>
            </a:r>
            <a:r>
              <a:rPr lang="en"/>
              <a:t> box coordinates quickly and easily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Austin (Pytesseract) - Pytesseract is what we used to take the odometer value from the image and put it into text. It was as simple as just pushing the image into it and having it return the text.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Austin</a:t>
            </a:r>
            <a:r>
              <a:rPr lang="en"/>
              <a:t> (Yolov5) - So as we’ve mentioned before, we decided we’d try out two different methods to train our dataset, one being Yolov5 and the other being Detectron2. Yolov5 passes each image once into a fully convolutional neural network and trains itself off of those images. At first it seemed like it shouldn’t cause any issues since it’s able to differentiate between many objects and we were only looking for odometer readings. Unfortunately things didn’t work out that way and the predictions for the images just weren’t showing up.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Ed (Detectron) - While Austin was working on getting Yolov5 and Derrick was helping debug, I started messing around </a:t>
            </a:r>
            <a:r>
              <a:rPr lang="en"/>
              <a:t>with</a:t>
            </a:r>
            <a:r>
              <a:rPr lang="en"/>
              <a:t> Detectron2 and noticed they had pretty good </a:t>
            </a:r>
            <a:r>
              <a:rPr lang="en"/>
              <a:t>documentation</a:t>
            </a:r>
            <a:r>
              <a:rPr lang="en"/>
              <a:t> and a getting started tutorial. Detectron2 works by first setting up a Dataloader and </a:t>
            </a:r>
            <a:r>
              <a:rPr lang="en"/>
              <a:t>formatting</a:t>
            </a:r>
            <a:r>
              <a:rPr lang="en"/>
              <a:t> your data into COCO format, that data then gets passed into a pretrained model and then used for predictions.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d59b76d52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d59b76d52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gd2ce3000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d2ce3000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Adam O.</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d7056eb1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d7056eb1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d16a582bb0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d16a582bb0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Nick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d2ce30002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2ce30002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Adam 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d2ce30002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d2ce30002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Adam 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d2ce30002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d2ce30002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Nathan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3522e749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3522e749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Nathan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d2ce30002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d2ce30002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Nathan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d3522e749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d3522e749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d43870e05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d43870e05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00" y="0"/>
            <a:ext cx="9144000" cy="2834100"/>
          </a:xfrm>
          <a:prstGeom prst="rect">
            <a:avLst/>
          </a:prstGeom>
          <a:solidFill>
            <a:srgbClr val="00814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descr="https://lh5.googleusercontent.com/cJTU8-oVjKmXb-KV0g510BS37l_rPOZWhzXKNZurD34T0pkFWWUHeb2aB12IcV5I89abqDtPb4V4SckLBCGztWLCZGn3YgGucTVq2hSftIB4FHKuZpDYsus45J_e3-YmBcUgPMRjXSI" id="13" name="Google Shape;13;p2"/>
          <p:cNvPicPr preferRelativeResize="0"/>
          <p:nvPr/>
        </p:nvPicPr>
        <p:blipFill rotWithShape="1">
          <a:blip r:embed="rId2">
            <a:alphaModFix/>
          </a:blip>
          <a:srcRect b="0" l="0" r="0" t="0"/>
          <a:stretch/>
        </p:blipFill>
        <p:spPr>
          <a:xfrm>
            <a:off x="6871050" y="76200"/>
            <a:ext cx="2196751" cy="102164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624858" y="48156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p:nvPr/>
        </p:nvSpPr>
        <p:spPr>
          <a:xfrm>
            <a:off x="-100" y="0"/>
            <a:ext cx="9144000" cy="862800"/>
          </a:xfrm>
          <a:prstGeom prst="rect">
            <a:avLst/>
          </a:prstGeom>
          <a:solidFill>
            <a:srgbClr val="00814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 name="Google Shape;20;p4"/>
          <p:cNvSpPr txBox="1"/>
          <p:nvPr>
            <p:ph idx="1" type="body"/>
          </p:nvPr>
        </p:nvSpPr>
        <p:spPr>
          <a:xfrm>
            <a:off x="311600" y="1051200"/>
            <a:ext cx="8520600" cy="37875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624858" y="48156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idx="12" type="sldNum"/>
          </p:nvPr>
        </p:nvSpPr>
        <p:spPr>
          <a:xfrm>
            <a:off x="8624858" y="48156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4" name="Google Shape;24;p5"/>
          <p:cNvSpPr/>
          <p:nvPr/>
        </p:nvSpPr>
        <p:spPr>
          <a:xfrm>
            <a:off x="-100" y="0"/>
            <a:ext cx="9144000" cy="862800"/>
          </a:xfrm>
          <a:prstGeom prst="rect">
            <a:avLst/>
          </a:prstGeom>
          <a:solidFill>
            <a:srgbClr val="00814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5"/>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 name="Google Shape;26;p5"/>
          <p:cNvSpPr txBox="1"/>
          <p:nvPr>
            <p:ph idx="1" type="body"/>
          </p:nvPr>
        </p:nvSpPr>
        <p:spPr>
          <a:xfrm>
            <a:off x="311600" y="1051200"/>
            <a:ext cx="4114800" cy="37875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7" name="Google Shape;27;p5"/>
          <p:cNvSpPr txBox="1"/>
          <p:nvPr>
            <p:ph idx="2" type="body"/>
          </p:nvPr>
        </p:nvSpPr>
        <p:spPr>
          <a:xfrm>
            <a:off x="4717500" y="1051200"/>
            <a:ext cx="4114800" cy="37875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idx="12" type="sldNum"/>
          </p:nvPr>
        </p:nvSpPr>
        <p:spPr>
          <a:xfrm>
            <a:off x="8624858" y="48156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 name="Google Shape;30;p6"/>
          <p:cNvSpPr/>
          <p:nvPr/>
        </p:nvSpPr>
        <p:spPr>
          <a:xfrm>
            <a:off x="-100" y="0"/>
            <a:ext cx="9144000" cy="862800"/>
          </a:xfrm>
          <a:prstGeom prst="rect">
            <a:avLst/>
          </a:prstGeom>
          <a:solidFill>
            <a:srgbClr val="00814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6"/>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7"/>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7"/>
          <p:cNvSpPr txBox="1"/>
          <p:nvPr>
            <p:ph idx="12" type="sldNum"/>
          </p:nvPr>
        </p:nvSpPr>
        <p:spPr>
          <a:xfrm>
            <a:off x="8624858" y="48156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8"/>
          <p:cNvSpPr/>
          <p:nvPr/>
        </p:nvSpPr>
        <p:spPr>
          <a:xfrm>
            <a:off x="-100" y="0"/>
            <a:ext cx="4572000" cy="5143500"/>
          </a:xfrm>
          <a:prstGeom prst="rect">
            <a:avLst/>
          </a:prstGeom>
          <a:solidFill>
            <a:srgbClr val="00814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8"/>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200"/>
              <a:buNone/>
              <a:defRPr sz="4200">
                <a:solidFill>
                  <a:schemeClr val="l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8"/>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2100"/>
              <a:buNone/>
              <a:defRPr sz="2100">
                <a:solidFill>
                  <a:schemeClr val="lt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8"/>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 name="Google Shape;41;p8"/>
          <p:cNvSpPr txBox="1"/>
          <p:nvPr>
            <p:ph idx="12" type="sldNum"/>
          </p:nvPr>
        </p:nvSpPr>
        <p:spPr>
          <a:xfrm>
            <a:off x="8624858" y="48156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9"/>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9"/>
          <p:cNvSpPr txBox="1"/>
          <p:nvPr>
            <p:ph idx="12" type="sldNum"/>
          </p:nvPr>
        </p:nvSpPr>
        <p:spPr>
          <a:xfrm>
            <a:off x="8624858" y="48156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 name="Shape 45"/>
        <p:cNvGrpSpPr/>
        <p:nvPr/>
      </p:nvGrpSpPr>
      <p:grpSpPr>
        <a:xfrm>
          <a:off x="0" y="0"/>
          <a:ext cx="0" cy="0"/>
          <a:chOff x="0" y="0"/>
          <a:chExt cx="0" cy="0"/>
        </a:xfrm>
      </p:grpSpPr>
      <p:sp>
        <p:nvSpPr>
          <p:cNvPr id="46" name="Google Shape;46;p10"/>
          <p:cNvSpPr txBox="1"/>
          <p:nvPr>
            <p:ph idx="12" type="sldNum"/>
          </p:nvPr>
        </p:nvSpPr>
        <p:spPr>
          <a:xfrm>
            <a:off x="8624858" y="48156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89950"/>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50000"/>
              </a:lnSpc>
              <a:spcBef>
                <a:spcPts val="0"/>
              </a:spcBef>
              <a:spcAft>
                <a:spcPts val="0"/>
              </a:spcAft>
              <a:buSzPts val="1800"/>
              <a:buFont typeface="Ubuntu"/>
              <a:buChar char="●"/>
              <a:defRPr sz="1800">
                <a:latin typeface="Ubuntu"/>
                <a:ea typeface="Ubuntu"/>
                <a:cs typeface="Ubuntu"/>
                <a:sym typeface="Ubuntu"/>
              </a:defRPr>
            </a:lvl1pPr>
            <a:lvl2pPr indent="-317500" lvl="1" marL="914400">
              <a:lnSpc>
                <a:spcPct val="150000"/>
              </a:lnSpc>
              <a:spcBef>
                <a:spcPts val="0"/>
              </a:spcBef>
              <a:spcAft>
                <a:spcPts val="0"/>
              </a:spcAft>
              <a:buSzPts val="1400"/>
              <a:buFont typeface="Ubuntu"/>
              <a:buChar char="○"/>
              <a:defRPr>
                <a:latin typeface="Ubuntu"/>
                <a:ea typeface="Ubuntu"/>
                <a:cs typeface="Ubuntu"/>
                <a:sym typeface="Ubuntu"/>
              </a:defRPr>
            </a:lvl2pPr>
            <a:lvl3pPr indent="-317500" lvl="2" marL="1371600">
              <a:lnSpc>
                <a:spcPct val="150000"/>
              </a:lnSpc>
              <a:spcBef>
                <a:spcPts val="0"/>
              </a:spcBef>
              <a:spcAft>
                <a:spcPts val="0"/>
              </a:spcAft>
              <a:buSzPts val="1400"/>
              <a:buFont typeface="Ubuntu"/>
              <a:buChar char="■"/>
              <a:defRPr>
                <a:latin typeface="Ubuntu"/>
                <a:ea typeface="Ubuntu"/>
                <a:cs typeface="Ubuntu"/>
                <a:sym typeface="Ubuntu"/>
              </a:defRPr>
            </a:lvl3pPr>
            <a:lvl4pPr indent="-317500" lvl="3" marL="1828800">
              <a:lnSpc>
                <a:spcPct val="150000"/>
              </a:lnSpc>
              <a:spcBef>
                <a:spcPts val="0"/>
              </a:spcBef>
              <a:spcAft>
                <a:spcPts val="0"/>
              </a:spcAft>
              <a:buSzPts val="1400"/>
              <a:buFont typeface="Ubuntu"/>
              <a:buChar char="●"/>
              <a:defRPr>
                <a:latin typeface="Ubuntu"/>
                <a:ea typeface="Ubuntu"/>
                <a:cs typeface="Ubuntu"/>
                <a:sym typeface="Ubuntu"/>
              </a:defRPr>
            </a:lvl4pPr>
            <a:lvl5pPr indent="-317500" lvl="4" marL="2286000">
              <a:lnSpc>
                <a:spcPct val="150000"/>
              </a:lnSpc>
              <a:spcBef>
                <a:spcPts val="0"/>
              </a:spcBef>
              <a:spcAft>
                <a:spcPts val="0"/>
              </a:spcAft>
              <a:buSzPts val="1400"/>
              <a:buFont typeface="Ubuntu"/>
              <a:buChar char="○"/>
              <a:defRPr>
                <a:latin typeface="Ubuntu"/>
                <a:ea typeface="Ubuntu"/>
                <a:cs typeface="Ubuntu"/>
                <a:sym typeface="Ubuntu"/>
              </a:defRPr>
            </a:lvl5pPr>
            <a:lvl6pPr indent="-317500" lvl="5" marL="2743200">
              <a:lnSpc>
                <a:spcPct val="150000"/>
              </a:lnSpc>
              <a:spcBef>
                <a:spcPts val="0"/>
              </a:spcBef>
              <a:spcAft>
                <a:spcPts val="0"/>
              </a:spcAft>
              <a:buSzPts val="1400"/>
              <a:buFont typeface="Ubuntu"/>
              <a:buChar char="■"/>
              <a:defRPr>
                <a:latin typeface="Ubuntu"/>
                <a:ea typeface="Ubuntu"/>
                <a:cs typeface="Ubuntu"/>
                <a:sym typeface="Ubuntu"/>
              </a:defRPr>
            </a:lvl6pPr>
            <a:lvl7pPr indent="-317500" lvl="6" marL="3200400">
              <a:lnSpc>
                <a:spcPct val="150000"/>
              </a:lnSpc>
              <a:spcBef>
                <a:spcPts val="0"/>
              </a:spcBef>
              <a:spcAft>
                <a:spcPts val="0"/>
              </a:spcAft>
              <a:buSzPts val="1400"/>
              <a:buFont typeface="Ubuntu"/>
              <a:buChar char="●"/>
              <a:defRPr>
                <a:latin typeface="Ubuntu"/>
                <a:ea typeface="Ubuntu"/>
                <a:cs typeface="Ubuntu"/>
                <a:sym typeface="Ubuntu"/>
              </a:defRPr>
            </a:lvl7pPr>
            <a:lvl8pPr indent="-317500" lvl="7" marL="3657600">
              <a:lnSpc>
                <a:spcPct val="150000"/>
              </a:lnSpc>
              <a:spcBef>
                <a:spcPts val="0"/>
              </a:spcBef>
              <a:spcAft>
                <a:spcPts val="0"/>
              </a:spcAft>
              <a:buSzPts val="1400"/>
              <a:buFont typeface="Ubuntu"/>
              <a:buChar char="○"/>
              <a:defRPr>
                <a:latin typeface="Ubuntu"/>
                <a:ea typeface="Ubuntu"/>
                <a:cs typeface="Ubuntu"/>
                <a:sym typeface="Ubuntu"/>
              </a:defRPr>
            </a:lvl8pPr>
            <a:lvl9pPr indent="-317500" lvl="8" marL="4114800">
              <a:lnSpc>
                <a:spcPct val="150000"/>
              </a:lnSpc>
              <a:spcBef>
                <a:spcPts val="0"/>
              </a:spcBef>
              <a:spcAft>
                <a:spcPts val="0"/>
              </a:spcAft>
              <a:buSzPts val="1400"/>
              <a:buFont typeface="Ubuntu"/>
              <a:buChar char="■"/>
              <a:defRPr>
                <a:latin typeface="Ubuntu"/>
                <a:ea typeface="Ubuntu"/>
                <a:cs typeface="Ubuntu"/>
                <a:sym typeface="Ubuntu"/>
              </a:defRPr>
            </a:lvl9pPr>
          </a:lstStyle>
          <a:p/>
        </p:txBody>
      </p:sp>
      <p:sp>
        <p:nvSpPr>
          <p:cNvPr id="8" name="Google Shape;8;p1"/>
          <p:cNvSpPr txBox="1"/>
          <p:nvPr>
            <p:ph idx="12" type="sldNum"/>
          </p:nvPr>
        </p:nvSpPr>
        <p:spPr>
          <a:xfrm>
            <a:off x="8624858" y="48156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28.png"/><Relationship Id="rId5" Type="http://schemas.openxmlformats.org/officeDocument/2006/relationships/image" Target="../media/image21.png"/><Relationship Id="rId6"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0.png"/><Relationship Id="rId4" Type="http://schemas.openxmlformats.org/officeDocument/2006/relationships/image" Target="../media/image32.png"/><Relationship Id="rId5" Type="http://schemas.openxmlformats.org/officeDocument/2006/relationships/image" Target="../media/image29.png"/><Relationship Id="rId6" Type="http://schemas.openxmlformats.org/officeDocument/2006/relationships/image" Target="../media/image37.png"/><Relationship Id="rId7" Type="http://schemas.openxmlformats.org/officeDocument/2006/relationships/image" Target="../media/image27.png"/><Relationship Id="rId8"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image" Target="../media/image24.png"/><Relationship Id="rId5"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1.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6.pn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jpg"/><Relationship Id="rId4" Type="http://schemas.openxmlformats.org/officeDocument/2006/relationships/image" Target="../media/image3.png"/><Relationship Id="rId5" Type="http://schemas.openxmlformats.org/officeDocument/2006/relationships/image" Target="../media/image16.jpg"/><Relationship Id="rId6" Type="http://schemas.openxmlformats.org/officeDocument/2006/relationships/image" Target="../media/image7.jpg"/><Relationship Id="rId7" Type="http://schemas.openxmlformats.org/officeDocument/2006/relationships/image" Target="../media/image6.png"/><Relationship Id="rId8" Type="http://schemas.openxmlformats.org/officeDocument/2006/relationships/image" Target="../media/image1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8.png"/><Relationship Id="rId6" Type="http://schemas.openxmlformats.org/officeDocument/2006/relationships/image" Target="../media/image14.png"/><Relationship Id="rId7"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26.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3.png"/><Relationship Id="rId4" Type="http://schemas.openxmlformats.org/officeDocument/2006/relationships/image" Target="../media/image18.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1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Ubuntu"/>
                <a:ea typeface="Ubuntu"/>
                <a:cs typeface="Ubuntu"/>
                <a:sym typeface="Ubuntu"/>
              </a:rPr>
              <a:t>Odometer </a:t>
            </a:r>
            <a:r>
              <a:rPr lang="en">
                <a:latin typeface="Ubuntu"/>
                <a:ea typeface="Ubuntu"/>
                <a:cs typeface="Ubuntu"/>
                <a:sym typeface="Ubuntu"/>
              </a:rPr>
              <a:t>Mileage Extraction</a:t>
            </a:r>
            <a:endParaRPr>
              <a:latin typeface="Century Gothic"/>
              <a:ea typeface="Century Gothic"/>
              <a:cs typeface="Century Gothic"/>
              <a:sym typeface="Century Gothic"/>
            </a:endParaRPr>
          </a:p>
        </p:txBody>
      </p:sp>
      <p:sp>
        <p:nvSpPr>
          <p:cNvPr id="52" name="Google Shape;52;p1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Ubuntu"/>
                <a:ea typeface="Ubuntu"/>
                <a:cs typeface="Ubuntu"/>
                <a:sym typeface="Ubuntu"/>
              </a:rPr>
              <a:t>Implementing an innovative way to obtain car mileage</a:t>
            </a:r>
            <a:endParaRPr sz="2700">
              <a:latin typeface="Ubuntu"/>
              <a:ea typeface="Ubuntu"/>
              <a:cs typeface="Ubuntu"/>
              <a:sym typeface="Ubuntu"/>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Overall Performance of Program - Derrick</a:t>
            </a:r>
            <a:endParaRPr/>
          </a:p>
        </p:txBody>
      </p:sp>
      <p:sp>
        <p:nvSpPr>
          <p:cNvPr id="132" name="Google Shape;132;p20"/>
          <p:cNvSpPr txBox="1"/>
          <p:nvPr>
            <p:ph idx="1" type="body"/>
          </p:nvPr>
        </p:nvSpPr>
        <p:spPr>
          <a:xfrm>
            <a:off x="5351300" y="1080325"/>
            <a:ext cx="3635400" cy="37875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Non-Filtered Data</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6/23 images do not show an odometer prediction (Model was not more than 80% confident)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Filtered Data</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All images show an odometer prediction</a:t>
            </a:r>
            <a:endParaRPr/>
          </a:p>
        </p:txBody>
      </p:sp>
      <p:pic>
        <p:nvPicPr>
          <p:cNvPr id="133" name="Google Shape;133;p20"/>
          <p:cNvPicPr preferRelativeResize="0"/>
          <p:nvPr/>
        </p:nvPicPr>
        <p:blipFill>
          <a:blip r:embed="rId3">
            <a:alphaModFix/>
          </a:blip>
          <a:stretch>
            <a:fillRect/>
          </a:stretch>
        </p:blipFill>
        <p:spPr>
          <a:xfrm>
            <a:off x="104150" y="947350"/>
            <a:ext cx="2318025" cy="1965475"/>
          </a:xfrm>
          <a:prstGeom prst="rect">
            <a:avLst/>
          </a:prstGeom>
          <a:noFill/>
          <a:ln>
            <a:noFill/>
          </a:ln>
        </p:spPr>
      </p:pic>
      <p:pic>
        <p:nvPicPr>
          <p:cNvPr id="134" name="Google Shape;134;p20"/>
          <p:cNvPicPr preferRelativeResize="0"/>
          <p:nvPr/>
        </p:nvPicPr>
        <p:blipFill>
          <a:blip r:embed="rId4">
            <a:alphaModFix/>
          </a:blip>
          <a:stretch>
            <a:fillRect/>
          </a:stretch>
        </p:blipFill>
        <p:spPr>
          <a:xfrm>
            <a:off x="104150" y="3065225"/>
            <a:ext cx="2318025" cy="1925875"/>
          </a:xfrm>
          <a:prstGeom prst="rect">
            <a:avLst/>
          </a:prstGeom>
          <a:noFill/>
          <a:ln>
            <a:noFill/>
          </a:ln>
        </p:spPr>
      </p:pic>
      <p:pic>
        <p:nvPicPr>
          <p:cNvPr id="135" name="Google Shape;135;p20"/>
          <p:cNvPicPr preferRelativeResize="0"/>
          <p:nvPr/>
        </p:nvPicPr>
        <p:blipFill>
          <a:blip r:embed="rId5">
            <a:alphaModFix/>
          </a:blip>
          <a:stretch>
            <a:fillRect/>
          </a:stretch>
        </p:blipFill>
        <p:spPr>
          <a:xfrm>
            <a:off x="2574575" y="947350"/>
            <a:ext cx="2824250" cy="1965475"/>
          </a:xfrm>
          <a:prstGeom prst="rect">
            <a:avLst/>
          </a:prstGeom>
          <a:noFill/>
          <a:ln>
            <a:noFill/>
          </a:ln>
        </p:spPr>
      </p:pic>
      <p:pic>
        <p:nvPicPr>
          <p:cNvPr id="136" name="Google Shape;136;p20"/>
          <p:cNvPicPr preferRelativeResize="0"/>
          <p:nvPr/>
        </p:nvPicPr>
        <p:blipFill>
          <a:blip r:embed="rId6">
            <a:alphaModFix/>
          </a:blip>
          <a:stretch>
            <a:fillRect/>
          </a:stretch>
        </p:blipFill>
        <p:spPr>
          <a:xfrm>
            <a:off x="2574575" y="3065225"/>
            <a:ext cx="2824250" cy="1925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Cropping Images &amp; Applying OCR - Derrick</a:t>
            </a:r>
            <a:endParaRPr/>
          </a:p>
        </p:txBody>
      </p:sp>
      <p:sp>
        <p:nvSpPr>
          <p:cNvPr id="142" name="Google Shape;142;p21"/>
          <p:cNvSpPr txBox="1"/>
          <p:nvPr>
            <p:ph idx="1" type="body"/>
          </p:nvPr>
        </p:nvSpPr>
        <p:spPr>
          <a:xfrm>
            <a:off x="80000" y="1177300"/>
            <a:ext cx="4260300" cy="35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OCR(Optical Character Recognition)</a:t>
            </a:r>
            <a:endParaRPr sz="1400"/>
          </a:p>
          <a:p>
            <a:pPr indent="-317500" lvl="0" marL="457200" rtl="0" algn="l">
              <a:spcBef>
                <a:spcPts val="0"/>
              </a:spcBef>
              <a:spcAft>
                <a:spcPts val="0"/>
              </a:spcAft>
              <a:buSzPts val="1400"/>
              <a:buChar char="●"/>
            </a:pPr>
            <a:r>
              <a:rPr lang="en" sz="1400"/>
              <a:t>Allows users to recognize text within images</a:t>
            </a:r>
            <a:endParaRPr sz="1400"/>
          </a:p>
          <a:p>
            <a:pPr indent="-317500" lvl="0" marL="457200" rtl="0" algn="l">
              <a:spcBef>
                <a:spcPts val="0"/>
              </a:spcBef>
              <a:spcAft>
                <a:spcPts val="0"/>
              </a:spcAft>
              <a:buSzPts val="1400"/>
              <a:buChar char="●"/>
            </a:pPr>
            <a:r>
              <a:rPr lang="en" sz="1400"/>
              <a:t>Filters allow us to identify odometer mileage</a:t>
            </a:r>
            <a:endParaRPr sz="1400"/>
          </a:p>
          <a:p>
            <a:pPr indent="-317500" lvl="0" marL="457200" rtl="0" algn="l">
              <a:spcBef>
                <a:spcPts val="0"/>
              </a:spcBef>
              <a:spcAft>
                <a:spcPts val="0"/>
              </a:spcAft>
              <a:buSzPts val="1400"/>
              <a:buChar char="●"/>
            </a:pPr>
            <a:r>
              <a:rPr lang="en" sz="1400"/>
              <a:t>Utilized Pytesseract a python wrapper for Google’s Tesseract-OCR</a:t>
            </a:r>
            <a:endParaRPr sz="1400"/>
          </a:p>
          <a:p>
            <a:pPr indent="-317500" lvl="0" marL="457200" rtl="0" algn="l">
              <a:spcBef>
                <a:spcPts val="0"/>
              </a:spcBef>
              <a:spcAft>
                <a:spcPts val="0"/>
              </a:spcAft>
              <a:buSzPts val="1400"/>
              <a:buChar char="●"/>
            </a:pPr>
            <a:r>
              <a:rPr lang="en" sz="1400"/>
              <a:t>Extracted Bounding Box from filtered images and applied it to unfiltered images</a:t>
            </a:r>
            <a:endParaRPr sz="1400"/>
          </a:p>
          <a:p>
            <a:pPr indent="-317500" lvl="0" marL="457200" rtl="0" algn="l">
              <a:spcBef>
                <a:spcPts val="0"/>
              </a:spcBef>
              <a:spcAft>
                <a:spcPts val="0"/>
              </a:spcAft>
              <a:buSzPts val="1400"/>
              <a:buChar char="●"/>
            </a:pPr>
            <a:r>
              <a:rPr lang="en" sz="1400"/>
              <a:t>Cropped bounding Box Areas</a:t>
            </a:r>
            <a:endParaRPr sz="1400"/>
          </a:p>
          <a:p>
            <a:pPr indent="-317500" lvl="0" marL="457200" rtl="0" algn="l">
              <a:spcBef>
                <a:spcPts val="0"/>
              </a:spcBef>
              <a:spcAft>
                <a:spcPts val="0"/>
              </a:spcAft>
              <a:buSzPts val="1400"/>
              <a:buChar char="●"/>
            </a:pPr>
            <a:r>
              <a:rPr lang="en" sz="1400"/>
              <a:t>Performed OCR on cropped area</a:t>
            </a:r>
            <a:endParaRPr sz="1400"/>
          </a:p>
          <a:p>
            <a:pPr indent="-317500" lvl="0" marL="457200" rtl="0" algn="l">
              <a:spcBef>
                <a:spcPts val="0"/>
              </a:spcBef>
              <a:spcAft>
                <a:spcPts val="0"/>
              </a:spcAft>
              <a:buSzPts val="1400"/>
              <a:buChar char="●"/>
            </a:pPr>
            <a:r>
              <a:rPr lang="en" sz="1400"/>
              <a:t>The OCR produced mixed results</a:t>
            </a:r>
            <a:endParaRPr sz="1400"/>
          </a:p>
        </p:txBody>
      </p:sp>
      <p:pic>
        <p:nvPicPr>
          <p:cNvPr id="143" name="Google Shape;143;p21"/>
          <p:cNvPicPr preferRelativeResize="0"/>
          <p:nvPr/>
        </p:nvPicPr>
        <p:blipFill>
          <a:blip r:embed="rId3">
            <a:alphaModFix/>
          </a:blip>
          <a:stretch>
            <a:fillRect/>
          </a:stretch>
        </p:blipFill>
        <p:spPr>
          <a:xfrm>
            <a:off x="4513825" y="1050350"/>
            <a:ext cx="2038575" cy="756575"/>
          </a:xfrm>
          <a:prstGeom prst="rect">
            <a:avLst/>
          </a:prstGeom>
          <a:noFill/>
          <a:ln>
            <a:noFill/>
          </a:ln>
        </p:spPr>
      </p:pic>
      <p:pic>
        <p:nvPicPr>
          <p:cNvPr id="144" name="Google Shape;144;p21"/>
          <p:cNvPicPr preferRelativeResize="0"/>
          <p:nvPr/>
        </p:nvPicPr>
        <p:blipFill>
          <a:blip r:embed="rId4">
            <a:alphaModFix/>
          </a:blip>
          <a:stretch>
            <a:fillRect/>
          </a:stretch>
        </p:blipFill>
        <p:spPr>
          <a:xfrm>
            <a:off x="6858826" y="1050347"/>
            <a:ext cx="2167475" cy="756575"/>
          </a:xfrm>
          <a:prstGeom prst="rect">
            <a:avLst/>
          </a:prstGeom>
          <a:noFill/>
          <a:ln>
            <a:noFill/>
          </a:ln>
        </p:spPr>
      </p:pic>
      <p:pic>
        <p:nvPicPr>
          <p:cNvPr id="145" name="Google Shape;145;p21"/>
          <p:cNvPicPr preferRelativeResize="0"/>
          <p:nvPr/>
        </p:nvPicPr>
        <p:blipFill>
          <a:blip r:embed="rId5">
            <a:alphaModFix/>
          </a:blip>
          <a:stretch>
            <a:fillRect/>
          </a:stretch>
        </p:blipFill>
        <p:spPr>
          <a:xfrm>
            <a:off x="4513825" y="2139535"/>
            <a:ext cx="2435949" cy="756575"/>
          </a:xfrm>
          <a:prstGeom prst="rect">
            <a:avLst/>
          </a:prstGeom>
          <a:noFill/>
          <a:ln>
            <a:noFill/>
          </a:ln>
        </p:spPr>
      </p:pic>
      <p:pic>
        <p:nvPicPr>
          <p:cNvPr id="146" name="Google Shape;146;p21"/>
          <p:cNvPicPr preferRelativeResize="0"/>
          <p:nvPr/>
        </p:nvPicPr>
        <p:blipFill>
          <a:blip r:embed="rId6">
            <a:alphaModFix/>
          </a:blip>
          <a:stretch>
            <a:fillRect/>
          </a:stretch>
        </p:blipFill>
        <p:spPr>
          <a:xfrm>
            <a:off x="5189355" y="3082675"/>
            <a:ext cx="3072244" cy="930450"/>
          </a:xfrm>
          <a:prstGeom prst="rect">
            <a:avLst/>
          </a:prstGeom>
          <a:noFill/>
          <a:ln>
            <a:noFill/>
          </a:ln>
        </p:spPr>
      </p:pic>
      <p:pic>
        <p:nvPicPr>
          <p:cNvPr id="147" name="Google Shape;147;p21"/>
          <p:cNvPicPr preferRelativeResize="0"/>
          <p:nvPr/>
        </p:nvPicPr>
        <p:blipFill>
          <a:blip r:embed="rId7">
            <a:alphaModFix/>
          </a:blip>
          <a:stretch>
            <a:fillRect/>
          </a:stretch>
        </p:blipFill>
        <p:spPr>
          <a:xfrm>
            <a:off x="5189350" y="4127001"/>
            <a:ext cx="3072250" cy="910299"/>
          </a:xfrm>
          <a:prstGeom prst="rect">
            <a:avLst/>
          </a:prstGeom>
          <a:noFill/>
          <a:ln>
            <a:noFill/>
          </a:ln>
        </p:spPr>
      </p:pic>
      <p:pic>
        <p:nvPicPr>
          <p:cNvPr id="148" name="Google Shape;148;p21"/>
          <p:cNvPicPr preferRelativeResize="0"/>
          <p:nvPr/>
        </p:nvPicPr>
        <p:blipFill>
          <a:blip r:embed="rId8">
            <a:alphaModFix/>
          </a:blip>
          <a:stretch>
            <a:fillRect/>
          </a:stretch>
        </p:blipFill>
        <p:spPr>
          <a:xfrm>
            <a:off x="7063574" y="2220647"/>
            <a:ext cx="1889426" cy="5943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Snippets of methods used - Austin</a:t>
            </a:r>
            <a:endParaRPr/>
          </a:p>
        </p:txBody>
      </p:sp>
      <p:sp>
        <p:nvSpPr>
          <p:cNvPr id="154" name="Google Shape;154;p22"/>
          <p:cNvSpPr txBox="1"/>
          <p:nvPr>
            <p:ph idx="1" type="body"/>
          </p:nvPr>
        </p:nvSpPr>
        <p:spPr>
          <a:xfrm>
            <a:off x="311600" y="1051200"/>
            <a:ext cx="8520600" cy="37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(Put pictures here)</a:t>
            </a:r>
            <a:endParaRPr/>
          </a:p>
        </p:txBody>
      </p:sp>
      <p:pic>
        <p:nvPicPr>
          <p:cNvPr id="155" name="Google Shape;155;p22"/>
          <p:cNvPicPr preferRelativeResize="0"/>
          <p:nvPr/>
        </p:nvPicPr>
        <p:blipFill>
          <a:blip r:embed="rId3">
            <a:alphaModFix/>
          </a:blip>
          <a:stretch>
            <a:fillRect/>
          </a:stretch>
        </p:blipFill>
        <p:spPr>
          <a:xfrm>
            <a:off x="396825" y="3311150"/>
            <a:ext cx="3513175" cy="1740075"/>
          </a:xfrm>
          <a:prstGeom prst="rect">
            <a:avLst/>
          </a:prstGeom>
          <a:noFill/>
          <a:ln>
            <a:noFill/>
          </a:ln>
        </p:spPr>
      </p:pic>
      <p:pic>
        <p:nvPicPr>
          <p:cNvPr id="156" name="Google Shape;156;p22"/>
          <p:cNvPicPr preferRelativeResize="0"/>
          <p:nvPr/>
        </p:nvPicPr>
        <p:blipFill>
          <a:blip r:embed="rId4">
            <a:alphaModFix/>
          </a:blip>
          <a:stretch>
            <a:fillRect/>
          </a:stretch>
        </p:blipFill>
        <p:spPr>
          <a:xfrm>
            <a:off x="3957425" y="975000"/>
            <a:ext cx="4867275" cy="4029100"/>
          </a:xfrm>
          <a:prstGeom prst="rect">
            <a:avLst/>
          </a:prstGeom>
          <a:noFill/>
          <a:ln>
            <a:noFill/>
          </a:ln>
        </p:spPr>
      </p:pic>
      <p:pic>
        <p:nvPicPr>
          <p:cNvPr id="157" name="Google Shape;157;p22"/>
          <p:cNvPicPr preferRelativeResize="0"/>
          <p:nvPr/>
        </p:nvPicPr>
        <p:blipFill>
          <a:blip r:embed="rId5">
            <a:alphaModFix/>
          </a:blip>
          <a:stretch>
            <a:fillRect/>
          </a:stretch>
        </p:blipFill>
        <p:spPr>
          <a:xfrm>
            <a:off x="387912" y="949476"/>
            <a:ext cx="3522100" cy="2303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3"/>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Snippets of methods used - Nick</a:t>
            </a:r>
            <a:endParaRPr/>
          </a:p>
        </p:txBody>
      </p:sp>
      <p:sp>
        <p:nvSpPr>
          <p:cNvPr id="163" name="Google Shape;163;p23"/>
          <p:cNvSpPr txBox="1"/>
          <p:nvPr>
            <p:ph idx="1" type="body"/>
          </p:nvPr>
        </p:nvSpPr>
        <p:spPr>
          <a:xfrm>
            <a:off x="311600" y="1051200"/>
            <a:ext cx="8520600" cy="37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(Put pictures here)</a:t>
            </a:r>
            <a:endParaRPr/>
          </a:p>
        </p:txBody>
      </p:sp>
      <p:pic>
        <p:nvPicPr>
          <p:cNvPr id="164" name="Google Shape;164;p23"/>
          <p:cNvPicPr preferRelativeResize="0"/>
          <p:nvPr/>
        </p:nvPicPr>
        <p:blipFill>
          <a:blip r:embed="rId3">
            <a:alphaModFix/>
          </a:blip>
          <a:stretch>
            <a:fillRect/>
          </a:stretch>
        </p:blipFill>
        <p:spPr>
          <a:xfrm>
            <a:off x="-100" y="1075734"/>
            <a:ext cx="9144001" cy="389083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Snippets of methods used - Austin</a:t>
            </a:r>
            <a:endParaRPr/>
          </a:p>
        </p:txBody>
      </p:sp>
      <p:pic>
        <p:nvPicPr>
          <p:cNvPr id="170" name="Google Shape;170;p24"/>
          <p:cNvPicPr preferRelativeResize="0"/>
          <p:nvPr/>
        </p:nvPicPr>
        <p:blipFill>
          <a:blip r:embed="rId3">
            <a:alphaModFix/>
          </a:blip>
          <a:stretch>
            <a:fillRect/>
          </a:stretch>
        </p:blipFill>
        <p:spPr>
          <a:xfrm>
            <a:off x="930713" y="3214675"/>
            <a:ext cx="7282576" cy="1808725"/>
          </a:xfrm>
          <a:prstGeom prst="rect">
            <a:avLst/>
          </a:prstGeom>
          <a:noFill/>
          <a:ln>
            <a:noFill/>
          </a:ln>
        </p:spPr>
      </p:pic>
      <p:pic>
        <p:nvPicPr>
          <p:cNvPr id="171" name="Google Shape;171;p24"/>
          <p:cNvPicPr preferRelativeResize="0"/>
          <p:nvPr/>
        </p:nvPicPr>
        <p:blipFill>
          <a:blip r:embed="rId4">
            <a:alphaModFix/>
          </a:blip>
          <a:stretch>
            <a:fillRect/>
          </a:stretch>
        </p:blipFill>
        <p:spPr>
          <a:xfrm>
            <a:off x="930725" y="1022550"/>
            <a:ext cx="7188598" cy="222117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5"/>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Snippets of methods used - Austin</a:t>
            </a:r>
            <a:endParaRPr/>
          </a:p>
        </p:txBody>
      </p:sp>
      <p:pic>
        <p:nvPicPr>
          <p:cNvPr id="177" name="Google Shape;177;p25"/>
          <p:cNvPicPr preferRelativeResize="0"/>
          <p:nvPr/>
        </p:nvPicPr>
        <p:blipFill>
          <a:blip r:embed="rId3">
            <a:alphaModFix/>
          </a:blip>
          <a:stretch>
            <a:fillRect/>
          </a:stretch>
        </p:blipFill>
        <p:spPr>
          <a:xfrm>
            <a:off x="908950" y="857250"/>
            <a:ext cx="7326126" cy="4286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Running Output -Ed</a:t>
            </a:r>
            <a:endParaRPr/>
          </a:p>
        </p:txBody>
      </p:sp>
      <p:pic>
        <p:nvPicPr>
          <p:cNvPr id="183" name="Google Shape;183;p26"/>
          <p:cNvPicPr preferRelativeResize="0"/>
          <p:nvPr/>
        </p:nvPicPr>
        <p:blipFill>
          <a:blip r:embed="rId3">
            <a:alphaModFix/>
          </a:blip>
          <a:stretch>
            <a:fillRect/>
          </a:stretch>
        </p:blipFill>
        <p:spPr>
          <a:xfrm>
            <a:off x="356313" y="910525"/>
            <a:ext cx="8431374" cy="4232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7"/>
          <p:cNvSpPr txBox="1"/>
          <p:nvPr>
            <p:ph type="title"/>
          </p:nvPr>
        </p:nvSpPr>
        <p:spPr>
          <a:xfrm>
            <a:off x="263450" y="96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Differences between the Researched Methods - Nick</a:t>
            </a:r>
            <a:endParaRPr sz="2700"/>
          </a:p>
        </p:txBody>
      </p:sp>
      <p:sp>
        <p:nvSpPr>
          <p:cNvPr id="189" name="Google Shape;189;p27"/>
          <p:cNvSpPr txBox="1"/>
          <p:nvPr>
            <p:ph idx="1" type="body"/>
          </p:nvPr>
        </p:nvSpPr>
        <p:spPr>
          <a:xfrm>
            <a:off x="311600" y="1051200"/>
            <a:ext cx="8520600" cy="37875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Automatic Bounding-Box-Labeling Method of Occluded Objects in Virtual Image Data</a:t>
            </a:r>
            <a:endParaRPr/>
          </a:p>
          <a:p>
            <a:pPr indent="-342900" lvl="0" marL="457200" rtl="0" algn="l">
              <a:spcBef>
                <a:spcPts val="0"/>
              </a:spcBef>
              <a:spcAft>
                <a:spcPts val="0"/>
              </a:spcAft>
              <a:buSzPts val="1800"/>
              <a:buChar char="●"/>
            </a:pPr>
            <a:r>
              <a:rPr lang="en"/>
              <a:t>Mileage </a:t>
            </a:r>
            <a:r>
              <a:rPr lang="en"/>
              <a:t>Extraction</a:t>
            </a:r>
            <a:r>
              <a:rPr lang="en"/>
              <a:t> From Odometer Pictures for Automating Auto Insurance Processes</a:t>
            </a:r>
            <a:endParaRPr/>
          </a:p>
          <a:p>
            <a:pPr indent="-342900" lvl="0" marL="457200" rtl="0" algn="l">
              <a:spcBef>
                <a:spcPts val="0"/>
              </a:spcBef>
              <a:spcAft>
                <a:spcPts val="0"/>
              </a:spcAft>
              <a:buSzPts val="1800"/>
              <a:buChar char="●"/>
            </a:pPr>
            <a:r>
              <a:rPr lang="en"/>
              <a:t>Multi-Digit Number Recognition from Street View Imagery Using Deep Convolutional Neural Networks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8"/>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Worked Well in Our Method - Ed &amp; Austin</a:t>
            </a:r>
            <a:endParaRPr/>
          </a:p>
        </p:txBody>
      </p:sp>
      <p:sp>
        <p:nvSpPr>
          <p:cNvPr id="195" name="Google Shape;195;p28"/>
          <p:cNvSpPr txBox="1"/>
          <p:nvPr>
            <p:ph idx="1" type="body"/>
          </p:nvPr>
        </p:nvSpPr>
        <p:spPr>
          <a:xfrm>
            <a:off x="311700" y="1596775"/>
            <a:ext cx="8520600" cy="25683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Labeling our Training Set</a:t>
            </a:r>
            <a:endParaRPr/>
          </a:p>
          <a:p>
            <a:pPr indent="-342900" lvl="0" marL="457200" rtl="0" algn="l">
              <a:spcBef>
                <a:spcPts val="0"/>
              </a:spcBef>
              <a:spcAft>
                <a:spcPts val="0"/>
              </a:spcAft>
              <a:buSzPts val="1800"/>
              <a:buChar char="●"/>
            </a:pPr>
            <a:r>
              <a:rPr lang="en"/>
              <a:t>Pickling The Data</a:t>
            </a:r>
            <a:endParaRPr/>
          </a:p>
          <a:p>
            <a:pPr indent="-342900" lvl="0" marL="457200" rtl="0" algn="l">
              <a:spcBef>
                <a:spcPts val="0"/>
              </a:spcBef>
              <a:spcAft>
                <a:spcPts val="0"/>
              </a:spcAft>
              <a:buSzPts val="1800"/>
              <a:buChar char="●"/>
            </a:pPr>
            <a:r>
              <a:rPr lang="en"/>
              <a:t>Utilizing Detectron2 on Testing Set</a:t>
            </a:r>
            <a:endParaRPr/>
          </a:p>
          <a:p>
            <a:pPr indent="-342900" lvl="0" marL="457200" rtl="0" algn="l">
              <a:spcBef>
                <a:spcPts val="0"/>
              </a:spcBef>
              <a:spcAft>
                <a:spcPts val="0"/>
              </a:spcAft>
              <a:buSzPts val="1800"/>
              <a:buChar char="●"/>
            </a:pPr>
            <a:r>
              <a:rPr lang="en">
                <a:solidFill>
                  <a:schemeClr val="dk1"/>
                </a:solidFill>
              </a:rPr>
              <a:t>Extracting Bounding Box Coordinates</a:t>
            </a:r>
            <a:endParaRPr/>
          </a:p>
          <a:p>
            <a:pPr indent="-342900" lvl="0" marL="457200" rtl="0" algn="l">
              <a:spcBef>
                <a:spcPts val="0"/>
              </a:spcBef>
              <a:spcAft>
                <a:spcPts val="0"/>
              </a:spcAft>
              <a:buSzPts val="1800"/>
              <a:buChar char="●"/>
            </a:pPr>
            <a:r>
              <a:rPr lang="en"/>
              <a:t>Performing Pytesseract OCR</a:t>
            </a:r>
            <a:endParaRPr/>
          </a:p>
          <a:p>
            <a:pPr indent="-342900" lvl="0" marL="457200" rtl="0" algn="l">
              <a:spcBef>
                <a:spcPts val="0"/>
              </a:spcBef>
              <a:spcAft>
                <a:spcPts val="0"/>
              </a:spcAft>
              <a:buSzPts val="1800"/>
              <a:buChar char="●"/>
            </a:pPr>
            <a:r>
              <a:rPr lang="en"/>
              <a:t>Why did we use Detectron2 over Yolov5?</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9"/>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Optimizations/Improvements - Derrick</a:t>
            </a:r>
            <a:endParaRPr/>
          </a:p>
        </p:txBody>
      </p:sp>
      <p:sp>
        <p:nvSpPr>
          <p:cNvPr id="201" name="Google Shape;201;p29"/>
          <p:cNvSpPr txBox="1"/>
          <p:nvPr>
            <p:ph idx="1" type="body"/>
          </p:nvPr>
        </p:nvSpPr>
        <p:spPr>
          <a:xfrm>
            <a:off x="311600" y="1051200"/>
            <a:ext cx="4260300" cy="3793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There are quite a few ways that we could improve our model</a:t>
            </a:r>
            <a:endParaRPr/>
          </a:p>
          <a:p>
            <a:pPr indent="-342900" lvl="0" marL="457200" rtl="0" algn="l">
              <a:spcBef>
                <a:spcPts val="0"/>
              </a:spcBef>
              <a:spcAft>
                <a:spcPts val="0"/>
              </a:spcAft>
              <a:buSzPts val="1800"/>
              <a:buChar char="●"/>
            </a:pPr>
            <a:r>
              <a:rPr lang="en"/>
              <a:t>Larger Training Dataset</a:t>
            </a:r>
            <a:endParaRPr/>
          </a:p>
          <a:p>
            <a:pPr indent="-342900" lvl="0" marL="457200" rtl="0" algn="l">
              <a:spcBef>
                <a:spcPts val="0"/>
              </a:spcBef>
              <a:spcAft>
                <a:spcPts val="0"/>
              </a:spcAft>
              <a:buSzPts val="1800"/>
              <a:buChar char="●"/>
            </a:pPr>
            <a:r>
              <a:rPr lang="en"/>
              <a:t>Better Chosen Parameters</a:t>
            </a:r>
            <a:endParaRPr/>
          </a:p>
          <a:p>
            <a:pPr indent="-342900" lvl="0" marL="457200" rtl="0" algn="l">
              <a:spcBef>
                <a:spcPts val="0"/>
              </a:spcBef>
              <a:spcAft>
                <a:spcPts val="0"/>
              </a:spcAft>
              <a:buSzPts val="1800"/>
              <a:buChar char="●"/>
            </a:pPr>
            <a:r>
              <a:rPr lang="en"/>
              <a:t>More Iterations</a:t>
            </a:r>
            <a:endParaRPr/>
          </a:p>
          <a:p>
            <a:pPr indent="-342900" lvl="0" marL="457200" rtl="0" algn="l">
              <a:spcBef>
                <a:spcPts val="0"/>
              </a:spcBef>
              <a:spcAft>
                <a:spcPts val="0"/>
              </a:spcAft>
              <a:buSzPts val="1800"/>
              <a:buChar char="●"/>
            </a:pPr>
            <a:r>
              <a:rPr lang="en"/>
              <a:t>Different OCR method or utilize a Single Shot Detector for characters</a:t>
            </a:r>
            <a:endParaRPr/>
          </a:p>
        </p:txBody>
      </p:sp>
      <p:pic>
        <p:nvPicPr>
          <p:cNvPr id="202" name="Google Shape;202;p29"/>
          <p:cNvPicPr preferRelativeResize="0"/>
          <p:nvPr/>
        </p:nvPicPr>
        <p:blipFill>
          <a:blip r:embed="rId3">
            <a:alphaModFix/>
          </a:blip>
          <a:stretch>
            <a:fillRect/>
          </a:stretch>
        </p:blipFill>
        <p:spPr>
          <a:xfrm>
            <a:off x="4724300" y="1169838"/>
            <a:ext cx="4229100" cy="1676400"/>
          </a:xfrm>
          <a:prstGeom prst="rect">
            <a:avLst/>
          </a:prstGeom>
          <a:noFill/>
          <a:ln>
            <a:noFill/>
          </a:ln>
        </p:spPr>
      </p:pic>
      <p:sp>
        <p:nvSpPr>
          <p:cNvPr id="203" name="Google Shape;203;p29"/>
          <p:cNvSpPr txBox="1"/>
          <p:nvPr/>
        </p:nvSpPr>
        <p:spPr>
          <a:xfrm>
            <a:off x="4854500" y="2846250"/>
            <a:ext cx="3968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latin typeface="Ubuntu"/>
                <a:ea typeface="Ubuntu"/>
                <a:cs typeface="Ubuntu"/>
                <a:sym typeface="Ubuntu"/>
              </a:rPr>
              <a:t>Credit: </a:t>
            </a:r>
            <a:r>
              <a:rPr lang="en" sz="700">
                <a:solidFill>
                  <a:srgbClr val="020202"/>
                </a:solidFill>
                <a:highlight>
                  <a:srgbClr val="FFFFFF"/>
                </a:highlight>
                <a:latin typeface="Ubuntu"/>
                <a:ea typeface="Ubuntu"/>
                <a:cs typeface="Ubuntu"/>
                <a:sym typeface="Ubuntu"/>
              </a:rPr>
              <a:t>Mileage Extraction From Odometer Pictures for Automating Auto Insurance Processes by Glenn Fung and Shailesh Acharya</a:t>
            </a:r>
            <a:endParaRPr sz="700">
              <a:solidFill>
                <a:srgbClr val="020202"/>
              </a:solidFill>
              <a:highlight>
                <a:srgbClr val="FFFFFF"/>
              </a:highlight>
              <a:latin typeface="Ubuntu"/>
              <a:ea typeface="Ubuntu"/>
              <a:cs typeface="Ubuntu"/>
              <a:sym typeface="Ubuntu"/>
            </a:endParaRPr>
          </a:p>
          <a:p>
            <a:pPr indent="0" lvl="0" marL="0" rtl="0" algn="l">
              <a:spcBef>
                <a:spcPts val="0"/>
              </a:spcBef>
              <a:spcAft>
                <a:spcPts val="0"/>
              </a:spcAft>
              <a:buNone/>
            </a:pPr>
            <a:r>
              <a:t/>
            </a:r>
            <a:endParaRPr>
              <a:latin typeface="Ubuntu"/>
              <a:ea typeface="Ubuntu"/>
              <a:cs typeface="Ubuntu"/>
              <a:sym typeface="Ubuntu"/>
            </a:endParaRPr>
          </a:p>
        </p:txBody>
      </p:sp>
      <p:pic>
        <p:nvPicPr>
          <p:cNvPr id="204" name="Google Shape;204;p29"/>
          <p:cNvPicPr preferRelativeResize="0"/>
          <p:nvPr/>
        </p:nvPicPr>
        <p:blipFill>
          <a:blip r:embed="rId4">
            <a:alphaModFix/>
          </a:blip>
          <a:stretch>
            <a:fillRect/>
          </a:stretch>
        </p:blipFill>
        <p:spPr>
          <a:xfrm>
            <a:off x="4854500" y="3520300"/>
            <a:ext cx="3864275" cy="1031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12"/>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Ubuntu"/>
                <a:ea typeface="Ubuntu"/>
                <a:cs typeface="Ubuntu"/>
                <a:sym typeface="Ubuntu"/>
              </a:rPr>
              <a:t>Team Members</a:t>
            </a:r>
            <a:r>
              <a:rPr lang="en"/>
              <a:t> </a:t>
            </a:r>
            <a:r>
              <a:rPr lang="en"/>
              <a:t>- Adam</a:t>
            </a:r>
            <a:endParaRPr/>
          </a:p>
        </p:txBody>
      </p:sp>
      <p:sp>
        <p:nvSpPr>
          <p:cNvPr id="58" name="Google Shape;58;p12"/>
          <p:cNvSpPr txBox="1"/>
          <p:nvPr>
            <p:ph idx="1" type="body"/>
          </p:nvPr>
        </p:nvSpPr>
        <p:spPr>
          <a:xfrm>
            <a:off x="299100" y="2756263"/>
            <a:ext cx="2175600" cy="320100"/>
          </a:xfrm>
          <a:prstGeom prst="rect">
            <a:avLst/>
          </a:prstGeom>
        </p:spPr>
        <p:txBody>
          <a:bodyPr anchorCtr="0" anchor="ctr" bIns="91425" lIns="91425" spcFirstLastPara="1" rIns="91425" wrap="square" tIns="91425">
            <a:noAutofit/>
          </a:bodyPr>
          <a:lstStyle/>
          <a:p>
            <a:pPr indent="0" lvl="0" marL="0" rtl="0" algn="ctr">
              <a:lnSpc>
                <a:spcPct val="200000"/>
              </a:lnSpc>
              <a:spcBef>
                <a:spcPts val="0"/>
              </a:spcBef>
              <a:spcAft>
                <a:spcPts val="0"/>
              </a:spcAft>
              <a:buNone/>
            </a:pPr>
            <a:r>
              <a:rPr lang="en"/>
              <a:t>Derrick Zipperer</a:t>
            </a:r>
            <a:endParaRPr/>
          </a:p>
        </p:txBody>
      </p:sp>
      <p:pic>
        <p:nvPicPr>
          <p:cNvPr id="59" name="Google Shape;59;p12"/>
          <p:cNvPicPr preferRelativeResize="0"/>
          <p:nvPr/>
        </p:nvPicPr>
        <p:blipFill rotWithShape="1">
          <a:blip r:embed="rId3">
            <a:alphaModFix/>
          </a:blip>
          <a:srcRect b="0" l="0" r="0" t="28596"/>
          <a:stretch/>
        </p:blipFill>
        <p:spPr>
          <a:xfrm>
            <a:off x="3785258" y="1015025"/>
            <a:ext cx="1600201" cy="1600200"/>
          </a:xfrm>
          <a:prstGeom prst="rect">
            <a:avLst/>
          </a:prstGeom>
          <a:noFill/>
          <a:ln cap="flat" cmpd="sng" w="28575">
            <a:solidFill>
              <a:srgbClr val="00814D"/>
            </a:solidFill>
            <a:prstDash val="solid"/>
            <a:round/>
            <a:headEnd len="sm" w="sm" type="none"/>
            <a:tailEnd len="sm" w="sm" type="none"/>
          </a:ln>
        </p:spPr>
      </p:pic>
      <p:pic>
        <p:nvPicPr>
          <p:cNvPr id="60" name="Google Shape;60;p12"/>
          <p:cNvPicPr preferRelativeResize="0"/>
          <p:nvPr/>
        </p:nvPicPr>
        <p:blipFill>
          <a:blip r:embed="rId4">
            <a:alphaModFix/>
          </a:blip>
          <a:stretch>
            <a:fillRect/>
          </a:stretch>
        </p:blipFill>
        <p:spPr>
          <a:xfrm>
            <a:off x="6983709" y="1015025"/>
            <a:ext cx="1600200" cy="1600200"/>
          </a:xfrm>
          <a:prstGeom prst="rect">
            <a:avLst/>
          </a:prstGeom>
          <a:noFill/>
          <a:ln cap="flat" cmpd="sng" w="28575">
            <a:solidFill>
              <a:srgbClr val="00814D"/>
            </a:solidFill>
            <a:prstDash val="solid"/>
            <a:round/>
            <a:headEnd len="sm" w="sm" type="none"/>
            <a:tailEnd len="sm" w="sm" type="none"/>
          </a:ln>
        </p:spPr>
      </p:pic>
      <p:pic>
        <p:nvPicPr>
          <p:cNvPr id="61" name="Google Shape;61;p12"/>
          <p:cNvPicPr preferRelativeResize="0"/>
          <p:nvPr/>
        </p:nvPicPr>
        <p:blipFill rotWithShape="1">
          <a:blip r:embed="rId5">
            <a:alphaModFix/>
          </a:blip>
          <a:srcRect b="0" l="0" r="0" t="25412"/>
          <a:stretch/>
        </p:blipFill>
        <p:spPr>
          <a:xfrm>
            <a:off x="586800" y="3155812"/>
            <a:ext cx="1600201" cy="1601357"/>
          </a:xfrm>
          <a:prstGeom prst="rect">
            <a:avLst/>
          </a:prstGeom>
          <a:noFill/>
          <a:ln cap="flat" cmpd="sng" w="28575">
            <a:solidFill>
              <a:srgbClr val="00814D"/>
            </a:solidFill>
            <a:prstDash val="solid"/>
            <a:round/>
            <a:headEnd len="sm" w="sm" type="none"/>
            <a:tailEnd len="sm" w="sm" type="none"/>
          </a:ln>
        </p:spPr>
      </p:pic>
      <p:pic>
        <p:nvPicPr>
          <p:cNvPr id="62" name="Google Shape;62;p12"/>
          <p:cNvPicPr preferRelativeResize="0"/>
          <p:nvPr/>
        </p:nvPicPr>
        <p:blipFill>
          <a:blip r:embed="rId6">
            <a:alphaModFix/>
          </a:blip>
          <a:stretch>
            <a:fillRect/>
          </a:stretch>
        </p:blipFill>
        <p:spPr>
          <a:xfrm>
            <a:off x="6957001" y="3156400"/>
            <a:ext cx="1600201" cy="1600200"/>
          </a:xfrm>
          <a:prstGeom prst="rect">
            <a:avLst/>
          </a:prstGeom>
          <a:noFill/>
          <a:ln cap="flat" cmpd="sng" w="28575">
            <a:solidFill>
              <a:srgbClr val="00814D"/>
            </a:solidFill>
            <a:prstDash val="solid"/>
            <a:round/>
            <a:headEnd len="sm" w="sm" type="none"/>
            <a:tailEnd len="sm" w="sm" type="none"/>
          </a:ln>
        </p:spPr>
      </p:pic>
      <p:pic>
        <p:nvPicPr>
          <p:cNvPr id="63" name="Google Shape;63;p12"/>
          <p:cNvPicPr preferRelativeResize="0"/>
          <p:nvPr/>
        </p:nvPicPr>
        <p:blipFill>
          <a:blip r:embed="rId7">
            <a:alphaModFix/>
          </a:blip>
          <a:stretch>
            <a:fillRect/>
          </a:stretch>
        </p:blipFill>
        <p:spPr>
          <a:xfrm>
            <a:off x="586800" y="1015025"/>
            <a:ext cx="1600200" cy="1600200"/>
          </a:xfrm>
          <a:prstGeom prst="rect">
            <a:avLst/>
          </a:prstGeom>
          <a:noFill/>
          <a:ln cap="flat" cmpd="sng" w="28575">
            <a:solidFill>
              <a:srgbClr val="00814D"/>
            </a:solidFill>
            <a:prstDash val="solid"/>
            <a:round/>
            <a:headEnd len="sm" w="sm" type="none"/>
            <a:tailEnd len="sm" w="sm" type="none"/>
          </a:ln>
        </p:spPr>
      </p:pic>
      <p:sp>
        <p:nvSpPr>
          <p:cNvPr id="64" name="Google Shape;64;p12"/>
          <p:cNvSpPr txBox="1"/>
          <p:nvPr/>
        </p:nvSpPr>
        <p:spPr>
          <a:xfrm>
            <a:off x="3513138" y="2571750"/>
            <a:ext cx="2144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Ubuntu"/>
                <a:ea typeface="Ubuntu"/>
                <a:cs typeface="Ubuntu"/>
                <a:sym typeface="Ubuntu"/>
              </a:rPr>
              <a:t>Adam O’Malley</a:t>
            </a:r>
            <a:endParaRPr sz="1800">
              <a:latin typeface="Ubuntu"/>
              <a:ea typeface="Ubuntu"/>
              <a:cs typeface="Ubuntu"/>
              <a:sym typeface="Ubuntu"/>
            </a:endParaRPr>
          </a:p>
        </p:txBody>
      </p:sp>
      <p:pic>
        <p:nvPicPr>
          <p:cNvPr id="65" name="Google Shape;65;p12"/>
          <p:cNvPicPr preferRelativeResize="0"/>
          <p:nvPr/>
        </p:nvPicPr>
        <p:blipFill>
          <a:blip r:embed="rId8">
            <a:alphaModFix/>
          </a:blip>
          <a:stretch>
            <a:fillRect/>
          </a:stretch>
        </p:blipFill>
        <p:spPr>
          <a:xfrm>
            <a:off x="3785250" y="3156387"/>
            <a:ext cx="1600200" cy="1600200"/>
          </a:xfrm>
          <a:prstGeom prst="rect">
            <a:avLst/>
          </a:prstGeom>
          <a:noFill/>
          <a:ln cap="flat" cmpd="sng" w="28575">
            <a:solidFill>
              <a:srgbClr val="00814D"/>
            </a:solidFill>
            <a:prstDash val="solid"/>
            <a:round/>
            <a:headEnd len="sm" w="sm" type="none"/>
            <a:tailEnd len="sm" w="sm" type="none"/>
          </a:ln>
        </p:spPr>
      </p:pic>
      <p:sp>
        <p:nvSpPr>
          <p:cNvPr id="66" name="Google Shape;66;p12"/>
          <p:cNvSpPr txBox="1"/>
          <p:nvPr/>
        </p:nvSpPr>
        <p:spPr>
          <a:xfrm>
            <a:off x="388050" y="4681800"/>
            <a:ext cx="19977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Ubuntu"/>
                <a:ea typeface="Ubuntu"/>
                <a:cs typeface="Ubuntu"/>
                <a:sym typeface="Ubuntu"/>
              </a:rPr>
              <a:t>Nathan Ferragut</a:t>
            </a:r>
            <a:endParaRPr sz="1800">
              <a:latin typeface="Ubuntu"/>
              <a:ea typeface="Ubuntu"/>
              <a:cs typeface="Ubuntu"/>
              <a:sym typeface="Ubuntu"/>
            </a:endParaRPr>
          </a:p>
        </p:txBody>
      </p:sp>
      <p:sp>
        <p:nvSpPr>
          <p:cNvPr id="67" name="Google Shape;67;p12"/>
          <p:cNvSpPr txBox="1"/>
          <p:nvPr>
            <p:ph idx="1" type="body"/>
          </p:nvPr>
        </p:nvSpPr>
        <p:spPr>
          <a:xfrm>
            <a:off x="6964650" y="2756275"/>
            <a:ext cx="1737300" cy="3201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n"/>
              <a:t>Austin Lowery</a:t>
            </a:r>
            <a:endParaRPr/>
          </a:p>
        </p:txBody>
      </p:sp>
      <p:sp>
        <p:nvSpPr>
          <p:cNvPr id="68" name="Google Shape;68;p12"/>
          <p:cNvSpPr txBox="1"/>
          <p:nvPr/>
        </p:nvSpPr>
        <p:spPr>
          <a:xfrm>
            <a:off x="7030950" y="4684625"/>
            <a:ext cx="1452300" cy="461700"/>
          </a:xfrm>
          <a:prstGeom prst="rect">
            <a:avLst/>
          </a:prstGeom>
          <a:noFill/>
          <a:ln>
            <a:noFill/>
          </a:ln>
        </p:spPr>
        <p:txBody>
          <a:bodyPr anchorCtr="0" anchor="t" bIns="91425" lIns="91425" spcFirstLastPara="1" rIns="91425" wrap="square" tIns="91425">
            <a:spAutoFit/>
          </a:bodyPr>
          <a:lstStyle/>
          <a:p>
            <a:pPr indent="0" lvl="0" marL="0" rtl="0" algn="ctr">
              <a:lnSpc>
                <a:spcPct val="200000"/>
              </a:lnSpc>
              <a:spcBef>
                <a:spcPts val="0"/>
              </a:spcBef>
              <a:spcAft>
                <a:spcPts val="0"/>
              </a:spcAft>
              <a:buClr>
                <a:schemeClr val="dk1"/>
              </a:buClr>
              <a:buSzPts val="1100"/>
              <a:buFont typeface="Arial"/>
              <a:buNone/>
            </a:pPr>
            <a:r>
              <a:rPr lang="en" sz="1800">
                <a:solidFill>
                  <a:schemeClr val="dk1"/>
                </a:solidFill>
                <a:latin typeface="Ubuntu"/>
                <a:ea typeface="Ubuntu"/>
                <a:cs typeface="Ubuntu"/>
                <a:sym typeface="Ubuntu"/>
              </a:rPr>
              <a:t>Ed</a:t>
            </a:r>
            <a:r>
              <a:rPr lang="en" sz="1800">
                <a:solidFill>
                  <a:schemeClr val="dk1"/>
                </a:solidFill>
                <a:latin typeface="Ubuntu"/>
                <a:ea typeface="Ubuntu"/>
                <a:cs typeface="Ubuntu"/>
                <a:sym typeface="Ubuntu"/>
              </a:rPr>
              <a:t> Nava</a:t>
            </a:r>
            <a:endParaRPr>
              <a:latin typeface="Ubuntu"/>
              <a:ea typeface="Ubuntu"/>
              <a:cs typeface="Ubuntu"/>
              <a:sym typeface="Ubuntu"/>
            </a:endParaRPr>
          </a:p>
        </p:txBody>
      </p:sp>
      <p:sp>
        <p:nvSpPr>
          <p:cNvPr id="69" name="Google Shape;69;p12"/>
          <p:cNvSpPr txBox="1"/>
          <p:nvPr/>
        </p:nvSpPr>
        <p:spPr>
          <a:xfrm>
            <a:off x="3684675" y="4681800"/>
            <a:ext cx="1848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Ubuntu"/>
                <a:ea typeface="Ubuntu"/>
                <a:cs typeface="Ubuntu"/>
                <a:sym typeface="Ubuntu"/>
              </a:rPr>
              <a:t>Nick Ladensack</a:t>
            </a:r>
            <a:endParaRPr sz="1800">
              <a:latin typeface="Ubuntu"/>
              <a:ea typeface="Ubuntu"/>
              <a:cs typeface="Ubuntu"/>
              <a:sym typeface="Ubuntu"/>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0"/>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Contributions - Everyone</a:t>
            </a:r>
            <a:endParaRPr/>
          </a:p>
        </p:txBody>
      </p:sp>
      <p:sp>
        <p:nvSpPr>
          <p:cNvPr id="210" name="Google Shape;210;p30"/>
          <p:cNvSpPr txBox="1"/>
          <p:nvPr>
            <p:ph idx="1" type="body"/>
          </p:nvPr>
        </p:nvSpPr>
        <p:spPr>
          <a:xfrm>
            <a:off x="311600" y="1051200"/>
            <a:ext cx="8520600" cy="37875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SzPts val="1600"/>
              <a:buChar char="●"/>
            </a:pPr>
            <a:r>
              <a:rPr lang="en" sz="1600"/>
              <a:t>Adam - Research, Main contributor to presentation slides, formatting, team support :)</a:t>
            </a:r>
            <a:endParaRPr sz="1600"/>
          </a:p>
          <a:p>
            <a:pPr indent="-330200" lvl="0" marL="457200" rtl="0" algn="l">
              <a:spcBef>
                <a:spcPts val="0"/>
              </a:spcBef>
              <a:spcAft>
                <a:spcPts val="0"/>
              </a:spcAft>
              <a:buSzPts val="1600"/>
              <a:buChar char="●"/>
            </a:pPr>
            <a:r>
              <a:rPr lang="en" sz="1600"/>
              <a:t>Ed - Detectron2, Hyperparameters, Bug fixing </a:t>
            </a:r>
            <a:endParaRPr sz="1600"/>
          </a:p>
          <a:p>
            <a:pPr indent="-330200" lvl="0" marL="457200" rtl="0" algn="l">
              <a:spcBef>
                <a:spcPts val="0"/>
              </a:spcBef>
              <a:spcAft>
                <a:spcPts val="0"/>
              </a:spcAft>
              <a:buSzPts val="1600"/>
              <a:buChar char="●"/>
            </a:pPr>
            <a:r>
              <a:rPr lang="en" sz="1600"/>
              <a:t>Austin - Yolov5, writing and pickling data on the images, creating a bounding box program we used before RCNN</a:t>
            </a:r>
            <a:endParaRPr sz="1600"/>
          </a:p>
          <a:p>
            <a:pPr indent="-330200" lvl="0" marL="457200" rtl="0" algn="l">
              <a:spcBef>
                <a:spcPts val="0"/>
              </a:spcBef>
              <a:spcAft>
                <a:spcPts val="0"/>
              </a:spcAft>
              <a:buSzPts val="1600"/>
              <a:buChar char="●"/>
            </a:pPr>
            <a:r>
              <a:rPr lang="en" sz="1600"/>
              <a:t>Nick - Research, helped with slides, verified project requirements were met</a:t>
            </a:r>
            <a:endParaRPr sz="1600"/>
          </a:p>
          <a:p>
            <a:pPr indent="-330200" lvl="0" marL="457200" rtl="0" algn="l">
              <a:spcBef>
                <a:spcPts val="0"/>
              </a:spcBef>
              <a:spcAft>
                <a:spcPts val="0"/>
              </a:spcAft>
              <a:buSzPts val="1600"/>
              <a:buChar char="●"/>
            </a:pPr>
            <a:r>
              <a:rPr lang="en" sz="1600"/>
              <a:t>Derrick - Labeling, Research, Bounding Box Extraction, OCR</a:t>
            </a:r>
            <a:endParaRPr sz="1600"/>
          </a:p>
          <a:p>
            <a:pPr indent="-330200" lvl="0" marL="457200" rtl="0" algn="l">
              <a:spcBef>
                <a:spcPts val="0"/>
              </a:spcBef>
              <a:spcAft>
                <a:spcPts val="0"/>
              </a:spcAft>
              <a:buSzPts val="1600"/>
              <a:buChar char="●"/>
            </a:pPr>
            <a:r>
              <a:rPr lang="en" sz="1600"/>
              <a:t>Nathan - Research, helped with cropping images for pytesseract, and helped create slides.</a:t>
            </a:r>
            <a:endParaRPr sz="16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1"/>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216" name="Google Shape;216;p31"/>
          <p:cNvSpPr txBox="1"/>
          <p:nvPr>
            <p:ph idx="1" type="body"/>
          </p:nvPr>
        </p:nvSpPr>
        <p:spPr>
          <a:xfrm>
            <a:off x="311600" y="1051200"/>
            <a:ext cx="8520600" cy="378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Thank You!</a:t>
            </a:r>
            <a:endParaRPr sz="3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3"/>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Ubuntu"/>
                <a:ea typeface="Ubuntu"/>
                <a:cs typeface="Ubuntu"/>
                <a:sym typeface="Ubuntu"/>
              </a:rPr>
              <a:t>Problem Statement - Adam</a:t>
            </a:r>
            <a:endParaRPr>
              <a:latin typeface="Ubuntu"/>
              <a:ea typeface="Ubuntu"/>
              <a:cs typeface="Ubuntu"/>
              <a:sym typeface="Ubuntu"/>
            </a:endParaRPr>
          </a:p>
        </p:txBody>
      </p:sp>
      <p:sp>
        <p:nvSpPr>
          <p:cNvPr id="75" name="Google Shape;75;p13"/>
          <p:cNvSpPr txBox="1"/>
          <p:nvPr>
            <p:ph idx="1" type="body"/>
          </p:nvPr>
        </p:nvSpPr>
        <p:spPr>
          <a:xfrm>
            <a:off x="311700" y="374575"/>
            <a:ext cx="8520600" cy="3788700"/>
          </a:xfrm>
          <a:prstGeom prst="rect">
            <a:avLst/>
          </a:prstGeom>
        </p:spPr>
        <p:txBody>
          <a:bodyPr anchorCtr="0" anchor="ctr" bIns="91425" lIns="91425" spcFirstLastPara="1" rIns="91425" wrap="square" tIns="91425">
            <a:noAutofit/>
          </a:bodyPr>
          <a:lstStyle/>
          <a:p>
            <a:pPr indent="0" lvl="0" marL="0" rtl="0" algn="ctr">
              <a:lnSpc>
                <a:spcPct val="200000"/>
              </a:lnSpc>
              <a:spcBef>
                <a:spcPts val="0"/>
              </a:spcBef>
              <a:spcAft>
                <a:spcPts val="0"/>
              </a:spcAft>
              <a:buNone/>
            </a:pPr>
            <a:r>
              <a:rPr lang="en" sz="1700">
                <a:solidFill>
                  <a:schemeClr val="dk1"/>
                </a:solidFill>
                <a:latin typeface="Ubuntu"/>
                <a:ea typeface="Ubuntu"/>
                <a:cs typeface="Ubuntu"/>
                <a:sym typeface="Ubuntu"/>
              </a:rPr>
              <a:t>Our group’s focus will be tackling the problem given to us by Sonic Automotive, </a:t>
            </a:r>
            <a:endParaRPr sz="1700">
              <a:solidFill>
                <a:schemeClr val="dk1"/>
              </a:solidFill>
              <a:latin typeface="Ubuntu"/>
              <a:ea typeface="Ubuntu"/>
              <a:cs typeface="Ubuntu"/>
              <a:sym typeface="Ubuntu"/>
            </a:endParaRPr>
          </a:p>
          <a:p>
            <a:pPr indent="0" lvl="0" marL="0" rtl="0" algn="ctr">
              <a:lnSpc>
                <a:spcPct val="200000"/>
              </a:lnSpc>
              <a:spcBef>
                <a:spcPts val="1200"/>
              </a:spcBef>
              <a:spcAft>
                <a:spcPts val="1200"/>
              </a:spcAft>
              <a:buClr>
                <a:schemeClr val="dk1"/>
              </a:buClr>
              <a:buSzPts val="1100"/>
              <a:buFont typeface="Arial"/>
              <a:buNone/>
            </a:pPr>
            <a:r>
              <a:rPr lang="en" sz="1700">
                <a:solidFill>
                  <a:schemeClr val="dk1"/>
                </a:solidFill>
                <a:latin typeface="Ubuntu"/>
                <a:ea typeface="Ubuntu"/>
                <a:cs typeface="Ubuntu"/>
                <a:sym typeface="Ubuntu"/>
              </a:rPr>
              <a:t>extracting mileage data from Odometer readings.</a:t>
            </a:r>
            <a:endParaRPr sz="2300">
              <a:latin typeface="Ubuntu"/>
              <a:ea typeface="Ubuntu"/>
              <a:cs typeface="Ubuntu"/>
              <a:sym typeface="Ubuntu"/>
            </a:endParaRPr>
          </a:p>
        </p:txBody>
      </p:sp>
      <p:pic>
        <p:nvPicPr>
          <p:cNvPr id="76" name="Google Shape;76;p13"/>
          <p:cNvPicPr preferRelativeResize="0"/>
          <p:nvPr/>
        </p:nvPicPr>
        <p:blipFill>
          <a:blip r:embed="rId3">
            <a:alphaModFix/>
          </a:blip>
          <a:stretch>
            <a:fillRect/>
          </a:stretch>
        </p:blipFill>
        <p:spPr>
          <a:xfrm>
            <a:off x="2837288" y="2911000"/>
            <a:ext cx="3469424" cy="1484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4"/>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Ubuntu"/>
                <a:ea typeface="Ubuntu"/>
                <a:cs typeface="Ubuntu"/>
                <a:sym typeface="Ubuntu"/>
              </a:rPr>
              <a:t>Identifying the Problem</a:t>
            </a:r>
            <a:r>
              <a:rPr lang="en"/>
              <a:t>- Adam</a:t>
            </a:r>
            <a:endParaRPr>
              <a:latin typeface="Ubuntu"/>
              <a:ea typeface="Ubuntu"/>
              <a:cs typeface="Ubuntu"/>
              <a:sym typeface="Ubuntu"/>
            </a:endParaRPr>
          </a:p>
        </p:txBody>
      </p:sp>
      <p:sp>
        <p:nvSpPr>
          <p:cNvPr id="82" name="Google Shape;82;p14"/>
          <p:cNvSpPr txBox="1"/>
          <p:nvPr>
            <p:ph idx="1" type="body"/>
          </p:nvPr>
        </p:nvSpPr>
        <p:spPr>
          <a:xfrm>
            <a:off x="311700" y="916825"/>
            <a:ext cx="8520600" cy="3787500"/>
          </a:xfrm>
          <a:prstGeom prst="rect">
            <a:avLst/>
          </a:prstGeom>
        </p:spPr>
        <p:txBody>
          <a:bodyPr anchorCtr="0" anchor="ctr" bIns="91425" lIns="91425" spcFirstLastPara="1" rIns="91425" wrap="square" tIns="91425">
            <a:noAutofit/>
          </a:bodyPr>
          <a:lstStyle/>
          <a:p>
            <a:pPr indent="-355600" lvl="0" marL="457200" rtl="0" algn="l">
              <a:spcBef>
                <a:spcPts val="0"/>
              </a:spcBef>
              <a:spcAft>
                <a:spcPts val="0"/>
              </a:spcAft>
              <a:buSzPts val="2000"/>
              <a:buFont typeface="Ubuntu"/>
              <a:buChar char="●"/>
            </a:pPr>
            <a:r>
              <a:rPr lang="en" sz="2000"/>
              <a:t>Sonic Automotive had a problem: </a:t>
            </a:r>
            <a:endParaRPr sz="2000"/>
          </a:p>
          <a:p>
            <a:pPr indent="-330200" lvl="1" marL="914400" rtl="0" algn="l">
              <a:spcBef>
                <a:spcPts val="0"/>
              </a:spcBef>
              <a:spcAft>
                <a:spcPts val="0"/>
              </a:spcAft>
              <a:buSzPts val="1600"/>
              <a:buFont typeface="Ubuntu"/>
              <a:buChar char="○"/>
            </a:pPr>
            <a:r>
              <a:rPr lang="en" sz="1600"/>
              <a:t>Incorrect mileage input due to human error</a:t>
            </a:r>
            <a:endParaRPr sz="1600"/>
          </a:p>
          <a:p>
            <a:pPr indent="-330200" lvl="1" marL="914400" rtl="0" algn="l">
              <a:spcBef>
                <a:spcPts val="0"/>
              </a:spcBef>
              <a:spcAft>
                <a:spcPts val="0"/>
              </a:spcAft>
              <a:buSzPts val="1600"/>
              <a:buChar char="○"/>
            </a:pPr>
            <a:r>
              <a:rPr lang="en" sz="1600"/>
              <a:t>Mass volume of vehicles required manual input</a:t>
            </a:r>
            <a:endParaRPr sz="1600"/>
          </a:p>
          <a:p>
            <a:pPr indent="-330200" lvl="1" marL="914400" rtl="0" algn="l">
              <a:spcBef>
                <a:spcPts val="0"/>
              </a:spcBef>
              <a:spcAft>
                <a:spcPts val="0"/>
              </a:spcAft>
              <a:buSzPts val="1600"/>
              <a:buChar char="○"/>
            </a:pPr>
            <a:r>
              <a:rPr lang="en" sz="1600"/>
              <a:t>Time Consuming and Labor Intensive</a:t>
            </a:r>
            <a:endParaRPr sz="1600"/>
          </a:p>
          <a:p>
            <a:pPr indent="-330200" lvl="1" marL="914400" rtl="0" algn="l">
              <a:spcBef>
                <a:spcPts val="0"/>
              </a:spcBef>
              <a:spcAft>
                <a:spcPts val="0"/>
              </a:spcAft>
              <a:buSzPts val="1600"/>
              <a:buChar char="○"/>
            </a:pPr>
            <a:r>
              <a:rPr lang="en" sz="1600"/>
              <a:t>Causes slow vehicle processing </a:t>
            </a:r>
            <a:endParaRPr sz="1600"/>
          </a:p>
          <a:p>
            <a:pPr indent="-355600" lvl="0" marL="457200" rtl="0" algn="l">
              <a:spcBef>
                <a:spcPts val="0"/>
              </a:spcBef>
              <a:spcAft>
                <a:spcPts val="0"/>
              </a:spcAft>
              <a:buSzPts val="2000"/>
              <a:buChar char="●"/>
            </a:pPr>
            <a:r>
              <a:rPr lang="en" sz="2000"/>
              <a:t>Sonic has a Large Customer Base</a:t>
            </a:r>
            <a:endParaRPr sz="2000"/>
          </a:p>
          <a:p>
            <a:pPr indent="-330200" lvl="1" marL="914400" rtl="0" algn="l">
              <a:spcBef>
                <a:spcPts val="0"/>
              </a:spcBef>
              <a:spcAft>
                <a:spcPts val="0"/>
              </a:spcAft>
              <a:buSzPts val="1600"/>
              <a:buChar char="○"/>
            </a:pPr>
            <a:r>
              <a:rPr lang="en" sz="1600"/>
              <a:t>Possible loss of profit</a:t>
            </a:r>
            <a:endParaRPr sz="1600"/>
          </a:p>
          <a:p>
            <a:pPr indent="-330200" lvl="1" marL="914400" rtl="0" algn="l">
              <a:spcBef>
                <a:spcPts val="0"/>
              </a:spcBef>
              <a:spcAft>
                <a:spcPts val="0"/>
              </a:spcAft>
              <a:buSzPts val="1600"/>
              <a:buChar char="○"/>
            </a:pPr>
            <a:r>
              <a:rPr lang="en" sz="1600"/>
              <a:t>Must pay for data entry labor</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 Nathan</a:t>
            </a:r>
            <a:endParaRPr/>
          </a:p>
        </p:txBody>
      </p:sp>
      <p:sp>
        <p:nvSpPr>
          <p:cNvPr id="88" name="Google Shape;88;p15"/>
          <p:cNvSpPr txBox="1"/>
          <p:nvPr>
            <p:ph idx="1" type="body"/>
          </p:nvPr>
        </p:nvSpPr>
        <p:spPr>
          <a:xfrm>
            <a:off x="311600" y="1051200"/>
            <a:ext cx="8520600" cy="37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89" name="Google Shape;89;p15"/>
          <p:cNvPicPr preferRelativeResize="0"/>
          <p:nvPr/>
        </p:nvPicPr>
        <p:blipFill>
          <a:blip r:embed="rId3">
            <a:alphaModFix/>
          </a:blip>
          <a:stretch>
            <a:fillRect/>
          </a:stretch>
        </p:blipFill>
        <p:spPr>
          <a:xfrm>
            <a:off x="5079350" y="1051200"/>
            <a:ext cx="3752850" cy="1345750"/>
          </a:xfrm>
          <a:prstGeom prst="rect">
            <a:avLst/>
          </a:prstGeom>
          <a:noFill/>
          <a:ln>
            <a:noFill/>
          </a:ln>
        </p:spPr>
      </p:pic>
      <p:pic>
        <p:nvPicPr>
          <p:cNvPr id="90" name="Google Shape;90;p15"/>
          <p:cNvPicPr preferRelativeResize="0"/>
          <p:nvPr/>
        </p:nvPicPr>
        <p:blipFill>
          <a:blip r:embed="rId4">
            <a:alphaModFix/>
          </a:blip>
          <a:stretch>
            <a:fillRect/>
          </a:stretch>
        </p:blipFill>
        <p:spPr>
          <a:xfrm>
            <a:off x="311690" y="1051200"/>
            <a:ext cx="3321270" cy="1047100"/>
          </a:xfrm>
          <a:prstGeom prst="rect">
            <a:avLst/>
          </a:prstGeom>
          <a:noFill/>
          <a:ln>
            <a:noFill/>
          </a:ln>
        </p:spPr>
      </p:pic>
      <p:pic>
        <p:nvPicPr>
          <p:cNvPr id="91" name="Google Shape;91;p15"/>
          <p:cNvPicPr preferRelativeResize="0"/>
          <p:nvPr/>
        </p:nvPicPr>
        <p:blipFill>
          <a:blip r:embed="rId5">
            <a:alphaModFix/>
          </a:blip>
          <a:stretch>
            <a:fillRect/>
          </a:stretch>
        </p:blipFill>
        <p:spPr>
          <a:xfrm>
            <a:off x="311694" y="2396950"/>
            <a:ext cx="4486763" cy="759900"/>
          </a:xfrm>
          <a:prstGeom prst="rect">
            <a:avLst/>
          </a:prstGeom>
          <a:noFill/>
          <a:ln>
            <a:noFill/>
          </a:ln>
        </p:spPr>
      </p:pic>
      <p:pic>
        <p:nvPicPr>
          <p:cNvPr id="92" name="Google Shape;92;p15"/>
          <p:cNvPicPr preferRelativeResize="0"/>
          <p:nvPr/>
        </p:nvPicPr>
        <p:blipFill>
          <a:blip r:embed="rId6">
            <a:alphaModFix/>
          </a:blip>
          <a:stretch>
            <a:fillRect/>
          </a:stretch>
        </p:blipFill>
        <p:spPr>
          <a:xfrm>
            <a:off x="482625" y="3537980"/>
            <a:ext cx="4144909" cy="759900"/>
          </a:xfrm>
          <a:prstGeom prst="rect">
            <a:avLst/>
          </a:prstGeom>
          <a:noFill/>
          <a:ln>
            <a:noFill/>
          </a:ln>
        </p:spPr>
      </p:pic>
      <p:pic>
        <p:nvPicPr>
          <p:cNvPr id="93" name="Google Shape;93;p15"/>
          <p:cNvPicPr preferRelativeResize="0"/>
          <p:nvPr/>
        </p:nvPicPr>
        <p:blipFill>
          <a:blip r:embed="rId7">
            <a:alphaModFix/>
          </a:blip>
          <a:stretch>
            <a:fillRect/>
          </a:stretch>
        </p:blipFill>
        <p:spPr>
          <a:xfrm>
            <a:off x="5554400" y="2648950"/>
            <a:ext cx="2647950" cy="2095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814D"/>
        </a:solidFill>
      </p:bgPr>
    </p:bg>
    <p:spTree>
      <p:nvGrpSpPr>
        <p:cNvPr id="97" name="Shape 97"/>
        <p:cNvGrpSpPr/>
        <p:nvPr/>
      </p:nvGrpSpPr>
      <p:grpSpPr>
        <a:xfrm>
          <a:off x="0" y="0"/>
          <a:ext cx="0" cy="0"/>
          <a:chOff x="0" y="0"/>
          <a:chExt cx="0" cy="0"/>
        </a:xfrm>
      </p:grpSpPr>
      <p:sp>
        <p:nvSpPr>
          <p:cNvPr id="98" name="Google Shape;98;p16"/>
          <p:cNvSpPr txBox="1"/>
          <p:nvPr>
            <p:ph type="title"/>
          </p:nvPr>
        </p:nvSpPr>
        <p:spPr>
          <a:xfrm>
            <a:off x="50" y="450150"/>
            <a:ext cx="91440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Our Solution:</a:t>
            </a:r>
            <a:endParaRPr>
              <a:solidFill>
                <a:srgbClr val="FFFFFF"/>
              </a:solidFill>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7"/>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Pre-processing Images - Nathan</a:t>
            </a:r>
            <a:endParaRPr/>
          </a:p>
        </p:txBody>
      </p:sp>
      <p:sp>
        <p:nvSpPr>
          <p:cNvPr id="104" name="Google Shape;104;p17"/>
          <p:cNvSpPr txBox="1"/>
          <p:nvPr>
            <p:ph idx="1" type="body"/>
          </p:nvPr>
        </p:nvSpPr>
        <p:spPr>
          <a:xfrm>
            <a:off x="311600" y="1051200"/>
            <a:ext cx="8520600" cy="37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05" name="Google Shape;105;p17"/>
          <p:cNvPicPr preferRelativeResize="0"/>
          <p:nvPr/>
        </p:nvPicPr>
        <p:blipFill rotWithShape="1">
          <a:blip r:embed="rId3">
            <a:alphaModFix/>
          </a:blip>
          <a:srcRect b="0" l="0" r="0" t="1166"/>
          <a:stretch/>
        </p:blipFill>
        <p:spPr>
          <a:xfrm>
            <a:off x="-100" y="1660450"/>
            <a:ext cx="2779275" cy="2117250"/>
          </a:xfrm>
          <a:prstGeom prst="rect">
            <a:avLst/>
          </a:prstGeom>
          <a:noFill/>
          <a:ln>
            <a:noFill/>
          </a:ln>
        </p:spPr>
      </p:pic>
      <p:pic>
        <p:nvPicPr>
          <p:cNvPr id="106" name="Google Shape;106;p17"/>
          <p:cNvPicPr preferRelativeResize="0"/>
          <p:nvPr/>
        </p:nvPicPr>
        <p:blipFill>
          <a:blip r:embed="rId4">
            <a:alphaModFix/>
          </a:blip>
          <a:stretch>
            <a:fillRect/>
          </a:stretch>
        </p:blipFill>
        <p:spPr>
          <a:xfrm>
            <a:off x="3182262" y="1660450"/>
            <a:ext cx="2779275" cy="2117248"/>
          </a:xfrm>
          <a:prstGeom prst="rect">
            <a:avLst/>
          </a:prstGeom>
          <a:noFill/>
          <a:ln>
            <a:noFill/>
          </a:ln>
        </p:spPr>
      </p:pic>
      <p:pic>
        <p:nvPicPr>
          <p:cNvPr id="107" name="Google Shape;107;p17"/>
          <p:cNvPicPr preferRelativeResize="0"/>
          <p:nvPr/>
        </p:nvPicPr>
        <p:blipFill>
          <a:blip r:embed="rId5">
            <a:alphaModFix/>
          </a:blip>
          <a:stretch>
            <a:fillRect/>
          </a:stretch>
        </p:blipFill>
        <p:spPr>
          <a:xfrm>
            <a:off x="6364625" y="1657338"/>
            <a:ext cx="2779275" cy="2123484"/>
          </a:xfrm>
          <a:prstGeom prst="rect">
            <a:avLst/>
          </a:prstGeom>
          <a:noFill/>
          <a:ln>
            <a:noFill/>
          </a:ln>
        </p:spPr>
      </p:pic>
      <p:cxnSp>
        <p:nvCxnSpPr>
          <p:cNvPr id="108" name="Google Shape;108;p17"/>
          <p:cNvCxnSpPr>
            <a:stCxn id="105" idx="3"/>
            <a:endCxn id="106" idx="1"/>
          </p:cNvCxnSpPr>
          <p:nvPr/>
        </p:nvCxnSpPr>
        <p:spPr>
          <a:xfrm>
            <a:off x="2779175" y="2719075"/>
            <a:ext cx="403200" cy="0"/>
          </a:xfrm>
          <a:prstGeom prst="straightConnector1">
            <a:avLst/>
          </a:prstGeom>
          <a:noFill/>
          <a:ln cap="flat" cmpd="sng" w="38100">
            <a:solidFill>
              <a:schemeClr val="dk2"/>
            </a:solidFill>
            <a:prstDash val="solid"/>
            <a:round/>
            <a:headEnd len="med" w="med" type="none"/>
            <a:tailEnd len="med" w="med" type="triangle"/>
          </a:ln>
        </p:spPr>
      </p:cxnSp>
      <p:cxnSp>
        <p:nvCxnSpPr>
          <p:cNvPr id="109" name="Google Shape;109;p17"/>
          <p:cNvCxnSpPr/>
          <p:nvPr/>
        </p:nvCxnSpPr>
        <p:spPr>
          <a:xfrm>
            <a:off x="5961550" y="2719100"/>
            <a:ext cx="403200" cy="0"/>
          </a:xfrm>
          <a:prstGeom prst="straightConnector1">
            <a:avLst/>
          </a:prstGeom>
          <a:noFill/>
          <a:ln cap="flat" cmpd="sng" w="38100">
            <a:solidFill>
              <a:schemeClr val="dk2"/>
            </a:solidFill>
            <a:prstDash val="solid"/>
            <a:round/>
            <a:headEnd len="med" w="med" type="none"/>
            <a:tailEnd len="med" w="med" type="triangle"/>
          </a:ln>
        </p:spPr>
      </p:cxnSp>
      <p:sp>
        <p:nvSpPr>
          <p:cNvPr id="110" name="Google Shape;110;p17"/>
          <p:cNvSpPr txBox="1"/>
          <p:nvPr/>
        </p:nvSpPr>
        <p:spPr>
          <a:xfrm>
            <a:off x="14725" y="3783725"/>
            <a:ext cx="2764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Ubuntu"/>
                <a:ea typeface="Ubuntu"/>
                <a:cs typeface="Ubuntu"/>
                <a:sym typeface="Ubuntu"/>
              </a:rPr>
              <a:t>Original Images</a:t>
            </a:r>
            <a:endParaRPr>
              <a:latin typeface="Ubuntu"/>
              <a:ea typeface="Ubuntu"/>
              <a:cs typeface="Ubuntu"/>
              <a:sym typeface="Ubuntu"/>
            </a:endParaRPr>
          </a:p>
        </p:txBody>
      </p:sp>
      <p:sp>
        <p:nvSpPr>
          <p:cNvPr id="111" name="Google Shape;111;p17"/>
          <p:cNvSpPr txBox="1"/>
          <p:nvPr/>
        </p:nvSpPr>
        <p:spPr>
          <a:xfrm>
            <a:off x="3189550" y="3832350"/>
            <a:ext cx="2764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Ubuntu"/>
                <a:ea typeface="Ubuntu"/>
                <a:cs typeface="Ubuntu"/>
                <a:sym typeface="Ubuntu"/>
              </a:rPr>
              <a:t>Converted to Grayscale</a:t>
            </a:r>
            <a:endParaRPr>
              <a:latin typeface="Ubuntu"/>
              <a:ea typeface="Ubuntu"/>
              <a:cs typeface="Ubuntu"/>
              <a:sym typeface="Ubuntu"/>
            </a:endParaRPr>
          </a:p>
        </p:txBody>
      </p:sp>
      <p:sp>
        <p:nvSpPr>
          <p:cNvPr id="112" name="Google Shape;112;p17"/>
          <p:cNvSpPr txBox="1"/>
          <p:nvPr/>
        </p:nvSpPr>
        <p:spPr>
          <a:xfrm>
            <a:off x="6364375" y="3832350"/>
            <a:ext cx="2764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Ubuntu"/>
                <a:ea typeface="Ubuntu"/>
                <a:cs typeface="Ubuntu"/>
                <a:sym typeface="Ubuntu"/>
              </a:rPr>
              <a:t>Gaussian Blur</a:t>
            </a:r>
            <a:endParaRPr>
              <a:latin typeface="Ubuntu"/>
              <a:ea typeface="Ubuntu"/>
              <a:cs typeface="Ubuntu"/>
              <a:sym typeface="Ubuntu"/>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Utilizing RCNN - Nathan</a:t>
            </a:r>
            <a:endParaRPr/>
          </a:p>
        </p:txBody>
      </p:sp>
      <p:sp>
        <p:nvSpPr>
          <p:cNvPr id="118" name="Google Shape;118;p18"/>
          <p:cNvSpPr txBox="1"/>
          <p:nvPr>
            <p:ph idx="1" type="body"/>
          </p:nvPr>
        </p:nvSpPr>
        <p:spPr>
          <a:xfrm>
            <a:off x="311600" y="1051200"/>
            <a:ext cx="8520600" cy="37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Bounding box implementation required the use of an RCNN:</a:t>
            </a:r>
            <a:endParaRPr/>
          </a:p>
          <a:p>
            <a:pPr indent="-342900" lvl="0" marL="457200" rtl="0" algn="l">
              <a:spcBef>
                <a:spcPts val="0"/>
              </a:spcBef>
              <a:spcAft>
                <a:spcPts val="0"/>
              </a:spcAft>
              <a:buSzPts val="1800"/>
              <a:buChar char="●"/>
            </a:pPr>
            <a:r>
              <a:rPr lang="en"/>
              <a:t>MaskRCNN or FastRCNN</a:t>
            </a:r>
            <a:endParaRPr/>
          </a:p>
          <a:p>
            <a:pPr indent="-342900" lvl="0" marL="457200" rtl="0" algn="l">
              <a:spcBef>
                <a:spcPts val="0"/>
              </a:spcBef>
              <a:spcAft>
                <a:spcPts val="0"/>
              </a:spcAft>
              <a:buSzPts val="1800"/>
              <a:buChar char="●"/>
            </a:pPr>
            <a:r>
              <a:rPr lang="en"/>
              <a:t>Decided upon FastRCNN to account for a faster runtime</a:t>
            </a:r>
            <a:endParaRPr/>
          </a:p>
          <a:p>
            <a:pPr indent="-342900" lvl="0" marL="457200" rtl="0" algn="l">
              <a:spcBef>
                <a:spcPts val="0"/>
              </a:spcBef>
              <a:spcAft>
                <a:spcPts val="0"/>
              </a:spcAft>
              <a:buSzPts val="1800"/>
              <a:buChar char="●"/>
            </a:pPr>
            <a:r>
              <a:rPr lang="en"/>
              <a:t>Efficient way of automatically finding bounding boxes</a:t>
            </a:r>
            <a:endParaRPr/>
          </a:p>
          <a:p>
            <a:pPr indent="-342900" lvl="0" marL="457200" rtl="0" algn="l">
              <a:spcBef>
                <a:spcPts val="0"/>
              </a:spcBef>
              <a:spcAft>
                <a:spcPts val="0"/>
              </a:spcAft>
              <a:buSzPts val="1800"/>
              <a:buChar char="●"/>
            </a:pPr>
            <a:r>
              <a:rPr lang="en"/>
              <a:t>Multiple Models that utilized FastRCNN that are widely accessible</a:t>
            </a:r>
            <a:endParaRPr/>
          </a:p>
          <a:p>
            <a:pPr indent="-342900" lvl="0" marL="457200" rtl="0" algn="l">
              <a:spcBef>
                <a:spcPts val="0"/>
              </a:spcBef>
              <a:spcAft>
                <a:spcPts val="0"/>
              </a:spcAft>
              <a:buSzPts val="1800"/>
              <a:buChar char="●"/>
            </a:pPr>
            <a:r>
              <a:rPr lang="en"/>
              <a:t>We filtered down our options to 2 models</a:t>
            </a:r>
            <a:endParaRPr/>
          </a:p>
          <a:p>
            <a:pPr indent="-342900" lvl="0" marL="457200" rtl="0" algn="l">
              <a:spcBef>
                <a:spcPts val="0"/>
              </a:spcBef>
              <a:spcAft>
                <a:spcPts val="0"/>
              </a:spcAft>
              <a:buSzPts val="1800"/>
              <a:buChar char="●"/>
            </a:pPr>
            <a:r>
              <a:rPr lang="en"/>
              <a:t>Detectron2 and Yolov5</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311700" y="145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Overall Performance of Program - Ed</a:t>
            </a:r>
            <a:endParaRPr/>
          </a:p>
        </p:txBody>
      </p:sp>
      <p:pic>
        <p:nvPicPr>
          <p:cNvPr id="124" name="Google Shape;124;p19"/>
          <p:cNvPicPr preferRelativeResize="0"/>
          <p:nvPr/>
        </p:nvPicPr>
        <p:blipFill>
          <a:blip r:embed="rId3">
            <a:alphaModFix/>
          </a:blip>
          <a:stretch>
            <a:fillRect/>
          </a:stretch>
        </p:blipFill>
        <p:spPr>
          <a:xfrm>
            <a:off x="4927225" y="1460275"/>
            <a:ext cx="4216776" cy="3323375"/>
          </a:xfrm>
          <a:prstGeom prst="rect">
            <a:avLst/>
          </a:prstGeom>
          <a:noFill/>
          <a:ln>
            <a:noFill/>
          </a:ln>
        </p:spPr>
      </p:pic>
      <p:pic>
        <p:nvPicPr>
          <p:cNvPr id="125" name="Google Shape;125;p19"/>
          <p:cNvPicPr preferRelativeResize="0"/>
          <p:nvPr/>
        </p:nvPicPr>
        <p:blipFill>
          <a:blip r:embed="rId4">
            <a:alphaModFix/>
          </a:blip>
          <a:stretch>
            <a:fillRect/>
          </a:stretch>
        </p:blipFill>
        <p:spPr>
          <a:xfrm>
            <a:off x="931300" y="2670150"/>
            <a:ext cx="2910400" cy="2050025"/>
          </a:xfrm>
          <a:prstGeom prst="rect">
            <a:avLst/>
          </a:prstGeom>
          <a:noFill/>
          <a:ln>
            <a:noFill/>
          </a:ln>
        </p:spPr>
      </p:pic>
      <p:pic>
        <p:nvPicPr>
          <p:cNvPr id="126" name="Google Shape;126;p19"/>
          <p:cNvPicPr preferRelativeResize="0"/>
          <p:nvPr/>
        </p:nvPicPr>
        <p:blipFill>
          <a:blip r:embed="rId5">
            <a:alphaModFix/>
          </a:blip>
          <a:stretch>
            <a:fillRect/>
          </a:stretch>
        </p:blipFill>
        <p:spPr>
          <a:xfrm>
            <a:off x="0" y="890250"/>
            <a:ext cx="4974849" cy="1642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NC Charlott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